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257" r:id="rId6"/>
    <p:sldId id="287" r:id="rId7"/>
    <p:sldId id="289" r:id="rId8"/>
    <p:sldId id="288" r:id="rId9"/>
    <p:sldId id="286" r:id="rId10"/>
    <p:sldId id="258" r:id="rId11"/>
    <p:sldId id="305" r:id="rId12"/>
    <p:sldId id="295" r:id="rId13"/>
    <p:sldId id="303" r:id="rId14"/>
    <p:sldId id="304" r:id="rId15"/>
    <p:sldId id="302" r:id="rId16"/>
    <p:sldId id="297" r:id="rId17"/>
    <p:sldId id="296"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2D53BD-C5DF-4D95-8268-5290E9131A76}" v="66" dt="2020-06-30T14:53:22.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Richardson" userId="b6565b41-2972-4ead-a7dc-235cc010756c" providerId="ADAL" clId="{FE2D53BD-C5DF-4D95-8268-5290E9131A76}"/>
    <pc:docChg chg="custSel modSld">
      <pc:chgData name="Kate Richardson" userId="b6565b41-2972-4ead-a7dc-235cc010756c" providerId="ADAL" clId="{FE2D53BD-C5DF-4D95-8268-5290E9131A76}" dt="2020-06-30T14:53:32.889" v="4" actId="1076"/>
      <pc:docMkLst>
        <pc:docMk/>
      </pc:docMkLst>
      <pc:sldChg chg="addSp delSp modSp mod">
        <pc:chgData name="Kate Richardson" userId="b6565b41-2972-4ead-a7dc-235cc010756c" providerId="ADAL" clId="{FE2D53BD-C5DF-4D95-8268-5290E9131A76}" dt="2020-06-30T14:52:50.697" v="2" actId="1076"/>
        <pc:sldMkLst>
          <pc:docMk/>
          <pc:sldMk cId="3581176762" sldId="256"/>
        </pc:sldMkLst>
        <pc:picChg chg="del">
          <ac:chgData name="Kate Richardson" userId="b6565b41-2972-4ead-a7dc-235cc010756c" providerId="ADAL" clId="{FE2D53BD-C5DF-4D95-8268-5290E9131A76}" dt="2020-06-30T14:52:13.006" v="0" actId="21"/>
          <ac:picMkLst>
            <pc:docMk/>
            <pc:sldMk cId="3581176762" sldId="256"/>
            <ac:picMk id="10" creationId="{67009FE0-D77D-43B8-938D-AB1194F3232C}"/>
          </ac:picMkLst>
        </pc:picChg>
        <pc:picChg chg="add mod">
          <ac:chgData name="Kate Richardson" userId="b6565b41-2972-4ead-a7dc-235cc010756c" providerId="ADAL" clId="{FE2D53BD-C5DF-4D95-8268-5290E9131A76}" dt="2020-06-30T14:52:50.697" v="2" actId="1076"/>
          <ac:picMkLst>
            <pc:docMk/>
            <pc:sldMk cId="3581176762" sldId="256"/>
            <ac:picMk id="12" creationId="{E1E86998-1837-408A-B170-F48C87719FA9}"/>
          </ac:picMkLst>
        </pc:picChg>
      </pc:sldChg>
      <pc:sldChg chg="addSp modSp mod">
        <pc:chgData name="Kate Richardson" userId="b6565b41-2972-4ead-a7dc-235cc010756c" providerId="ADAL" clId="{FE2D53BD-C5DF-4D95-8268-5290E9131A76}" dt="2020-06-30T14:53:32.889" v="4" actId="1076"/>
        <pc:sldMkLst>
          <pc:docMk/>
          <pc:sldMk cId="1241661101" sldId="263"/>
        </pc:sldMkLst>
        <pc:picChg chg="add mod">
          <ac:chgData name="Kate Richardson" userId="b6565b41-2972-4ead-a7dc-235cc010756c" providerId="ADAL" clId="{FE2D53BD-C5DF-4D95-8268-5290E9131A76}" dt="2020-06-30T14:53:32.889" v="4" actId="1076"/>
          <ac:picMkLst>
            <pc:docMk/>
            <pc:sldMk cId="1241661101" sldId="263"/>
            <ac:picMk id="8" creationId="{A72EEC3C-68C8-4788-8C8A-785EAD1E9F2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7/1/2020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560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7/1/2020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90103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7/1/2020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3631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7/1/2020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71834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7/1/2020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99378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7/1/2020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41016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7/1/2020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1047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7/1/2020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5791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7/1/2020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5553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7/1/2020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67239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7/1/2020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92324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401530573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standupforsiblings.co.uk/2020/06/26/stand-up-for-siblings-successfully-lobbies-for-changes-to-the-children-scotland-bil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carereview.scot/wp-content/uploads/2020/02/The-Promise.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n animal&#10;&#10;Description automatically generated">
            <a:extLst>
              <a:ext uri="{FF2B5EF4-FFF2-40B4-BE49-F238E27FC236}">
                <a16:creationId xmlns:a16="http://schemas.microsoft.com/office/drawing/2014/main" id="{84E4E6A7-F4B6-4931-8FEC-1F770C24936D}"/>
              </a:ext>
            </a:extLst>
          </p:cNvPr>
          <p:cNvPicPr>
            <a:picLocks noChangeAspect="1"/>
          </p:cNvPicPr>
          <p:nvPr/>
        </p:nvPicPr>
        <p:blipFill rotWithShape="1">
          <a:blip r:embed="rId2"/>
          <a:srcRect l="17131" r="1658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72B41D-385F-4804-8A5D-75FE0733AA80}"/>
              </a:ext>
            </a:extLst>
          </p:cNvPr>
          <p:cNvSpPr>
            <a:spLocks noGrp="1"/>
          </p:cNvSpPr>
          <p:nvPr>
            <p:ph type="ctrTitle"/>
          </p:nvPr>
        </p:nvSpPr>
        <p:spPr>
          <a:xfrm>
            <a:off x="477981" y="1122363"/>
            <a:ext cx="4023360" cy="3204134"/>
          </a:xfrm>
        </p:spPr>
        <p:txBody>
          <a:bodyPr anchor="b">
            <a:normAutofit/>
          </a:bodyPr>
          <a:lstStyle/>
          <a:p>
            <a:r>
              <a:rPr lang="en-GB" sz="4800" dirty="0">
                <a:solidFill>
                  <a:srgbClr val="7030A0"/>
                </a:solidFill>
              </a:rPr>
              <a:t>Maintaining Sibling Relationships</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E1E86998-1837-408A-B170-F48C87719F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6022" y="139940"/>
            <a:ext cx="2743200" cy="1524000"/>
          </a:xfrm>
          <a:prstGeom prst="rect">
            <a:avLst/>
          </a:prstGeom>
        </p:spPr>
      </p:pic>
    </p:spTree>
    <p:extLst>
      <p:ext uri="{BB962C8B-B14F-4D97-AF65-F5344CB8AC3E}">
        <p14:creationId xmlns:p14="http://schemas.microsoft.com/office/powerpoint/2010/main" val="3581176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1C799903-48D5-4A31-A1A2-541072D977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20">
            <a:extLst>
              <a:ext uri="{FF2B5EF4-FFF2-40B4-BE49-F238E27FC236}">
                <a16:creationId xmlns:a16="http://schemas.microsoft.com/office/drawing/2014/main" id="{8EFFF109-FC58-4FD3-BE05-9775A1310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E1B96AD6-92A9-4273-A62B-96A1C3E0BA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B37106F-DFA0-4C21-8711-078740B0504C}"/>
              </a:ext>
            </a:extLst>
          </p:cNvPr>
          <p:cNvSpPr>
            <a:spLocks noGrp="1"/>
          </p:cNvSpPr>
          <p:nvPr>
            <p:ph idx="1"/>
          </p:nvPr>
        </p:nvSpPr>
        <p:spPr>
          <a:xfrm>
            <a:off x="5353879" y="808383"/>
            <a:ext cx="5996874" cy="5116929"/>
          </a:xfrm>
        </p:spPr>
        <p:txBody>
          <a:bodyPr anchor="ctr">
            <a:normAutofit/>
          </a:bodyPr>
          <a:lstStyle/>
          <a:p>
            <a:pPr marL="0" indent="0">
              <a:buNone/>
            </a:pPr>
            <a:r>
              <a:rPr lang="en-GB" sz="2000" dirty="0">
                <a:solidFill>
                  <a:srgbClr val="474747"/>
                </a:solidFill>
              </a:rPr>
              <a:t> </a:t>
            </a:r>
            <a:r>
              <a:rPr lang="en-GB" sz="2000" dirty="0"/>
              <a:t>This lobbying effort resulted in the Minister lodging an amendment in Stage 2 on behalf of the Scottish Government to remove the word ‘practicable’ from this new duty on local authorities to promote sibling contact, which was passed unanimously by the Justice Committee.</a:t>
            </a:r>
          </a:p>
        </p:txBody>
      </p:sp>
      <p:sp>
        <p:nvSpPr>
          <p:cNvPr id="7" name="TextBox 6">
            <a:extLst>
              <a:ext uri="{FF2B5EF4-FFF2-40B4-BE49-F238E27FC236}">
                <a16:creationId xmlns:a16="http://schemas.microsoft.com/office/drawing/2014/main" id="{5069C30F-E138-4F17-AD63-532BB7044C47}"/>
              </a:ext>
            </a:extLst>
          </p:cNvPr>
          <p:cNvSpPr txBox="1"/>
          <p:nvPr/>
        </p:nvSpPr>
        <p:spPr>
          <a:xfrm flipH="1">
            <a:off x="743277" y="1563756"/>
            <a:ext cx="2808306" cy="2062103"/>
          </a:xfrm>
          <a:prstGeom prst="rect">
            <a:avLst/>
          </a:prstGeom>
          <a:noFill/>
        </p:spPr>
        <p:txBody>
          <a:bodyPr wrap="square" rtlCol="0">
            <a:spAutoFit/>
          </a:bodyPr>
          <a:lstStyle/>
          <a:p>
            <a:pPr>
              <a:spcAft>
                <a:spcPts val="600"/>
              </a:spcAft>
            </a:pPr>
            <a:r>
              <a:rPr lang="en-GB" sz="3200" dirty="0">
                <a:solidFill>
                  <a:srgbClr val="7030A0"/>
                </a:solidFill>
              </a:rPr>
              <a:t>Stand Up For Siblings and the Children (Scotland) Bill</a:t>
            </a:r>
          </a:p>
        </p:txBody>
      </p:sp>
      <p:pic>
        <p:nvPicPr>
          <p:cNvPr id="5" name="Picture 4" descr="A drawing of a face&#10;&#10;Description automatically generated">
            <a:extLst>
              <a:ext uri="{FF2B5EF4-FFF2-40B4-BE49-F238E27FC236}">
                <a16:creationId xmlns:a16="http://schemas.microsoft.com/office/drawing/2014/main" id="{4C26FD9F-F90D-45C9-9250-4F109F1C6A2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531" y="3718931"/>
            <a:ext cx="3186160" cy="1266522"/>
          </a:xfrm>
          <a:prstGeom prst="rect">
            <a:avLst/>
          </a:prstGeom>
        </p:spPr>
      </p:pic>
    </p:spTree>
    <p:extLst>
      <p:ext uri="{BB962C8B-B14F-4D97-AF65-F5344CB8AC3E}">
        <p14:creationId xmlns:p14="http://schemas.microsoft.com/office/powerpoint/2010/main" val="3252354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1C799903-48D5-4A31-A1A2-541072D977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20">
            <a:extLst>
              <a:ext uri="{FF2B5EF4-FFF2-40B4-BE49-F238E27FC236}">
                <a16:creationId xmlns:a16="http://schemas.microsoft.com/office/drawing/2014/main" id="{8EFFF109-FC58-4FD3-BE05-9775A1310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E1B96AD6-92A9-4273-A62B-96A1C3E0BA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B37106F-DFA0-4C21-8711-078740B0504C}"/>
              </a:ext>
            </a:extLst>
          </p:cNvPr>
          <p:cNvSpPr>
            <a:spLocks noGrp="1"/>
          </p:cNvSpPr>
          <p:nvPr>
            <p:ph idx="1"/>
          </p:nvPr>
        </p:nvSpPr>
        <p:spPr>
          <a:xfrm>
            <a:off x="5353879" y="808383"/>
            <a:ext cx="5996874" cy="5116929"/>
          </a:xfrm>
        </p:spPr>
        <p:txBody>
          <a:bodyPr anchor="ctr">
            <a:normAutofit fontScale="92500" lnSpcReduction="20000"/>
          </a:bodyPr>
          <a:lstStyle/>
          <a:p>
            <a:pPr marL="0" indent="0" fontAlgn="base">
              <a:buNone/>
            </a:pPr>
            <a:r>
              <a:rPr lang="en-GB" sz="2000" dirty="0">
                <a:solidFill>
                  <a:srgbClr val="474747"/>
                </a:solidFill>
              </a:rPr>
              <a:t> </a:t>
            </a:r>
          </a:p>
          <a:p>
            <a:pPr marL="0" indent="0" fontAlgn="base">
              <a:buNone/>
            </a:pPr>
            <a:r>
              <a:rPr lang="en-GB" sz="2200" dirty="0">
                <a:solidFill>
                  <a:srgbClr val="474747"/>
                </a:solidFill>
              </a:rPr>
              <a:t>An amendment was passed unanimously to the Bill, which has added a duty on children’s hearings to consider contact between a child and their siblings, with SUFS being mentioned as a key group who has pushed for this ask continuously:</a:t>
            </a:r>
          </a:p>
          <a:p>
            <a:pPr marL="0" indent="0" fontAlgn="base">
              <a:buNone/>
            </a:pPr>
            <a:r>
              <a:rPr lang="en-GB" sz="2200" i="1" dirty="0">
                <a:solidFill>
                  <a:srgbClr val="474747"/>
                </a:solidFill>
              </a:rPr>
              <a:t>“On amendment 31, one of the asks in the Stand Up For Siblings pledge for siblings is to introduce a duty on children’s hearings to consider contact between a child and their siblings. Amendment 31 does that…</a:t>
            </a:r>
            <a:endParaRPr lang="en-GB" sz="2200" dirty="0">
              <a:solidFill>
                <a:srgbClr val="474747"/>
              </a:solidFill>
            </a:endParaRPr>
          </a:p>
          <a:p>
            <a:pPr marL="0" indent="0" fontAlgn="base">
              <a:buNone/>
            </a:pPr>
            <a:r>
              <a:rPr lang="en-GB" sz="2200" i="1" dirty="0">
                <a:solidFill>
                  <a:srgbClr val="474747"/>
                </a:solidFill>
              </a:rPr>
              <a:t>…Amendment 31 allows children’s hearings to take a bespoke approach to the relationship between siblings.” </a:t>
            </a:r>
            <a:endParaRPr lang="en-GB" sz="2200" dirty="0">
              <a:solidFill>
                <a:srgbClr val="474747"/>
              </a:solidFill>
            </a:endParaRPr>
          </a:p>
          <a:p>
            <a:pPr marL="0" indent="0">
              <a:spcAft>
                <a:spcPts val="0"/>
              </a:spcAft>
              <a:buNone/>
            </a:pPr>
            <a:r>
              <a:rPr lang="en-GB" sz="1500" u="sng" dirty="0">
                <a:solidFill>
                  <a:srgbClr val="0563C1"/>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xmlns="" val="tx"/>
                    </a:ext>
                  </a:extLst>
                </a:hlinkClick>
              </a:rPr>
              <a:t>https://www.standupforsiblings.co.uk/2020/06/26/stand-up-for-siblings-successfully-lobbies-for-changes-to-the-children-scotland-bill/</a:t>
            </a:r>
            <a:r>
              <a:rPr lang="en-GB" sz="1500" dirty="0">
                <a:ea typeface="Calibri" panose="020F0502020204030204" pitchFamily="34" charset="0"/>
                <a:cs typeface="Times New Roman" panose="02020603050405020304" pitchFamily="18" charset="0"/>
              </a:rPr>
              <a:t>  </a:t>
            </a:r>
          </a:p>
          <a:p>
            <a:pPr marL="0" indent="0">
              <a:buNone/>
            </a:pPr>
            <a:endParaRPr lang="en-GB" sz="2000" dirty="0"/>
          </a:p>
        </p:txBody>
      </p:sp>
      <p:sp>
        <p:nvSpPr>
          <p:cNvPr id="7" name="TextBox 6">
            <a:extLst>
              <a:ext uri="{FF2B5EF4-FFF2-40B4-BE49-F238E27FC236}">
                <a16:creationId xmlns:a16="http://schemas.microsoft.com/office/drawing/2014/main" id="{5069C30F-E138-4F17-AD63-532BB7044C47}"/>
              </a:ext>
            </a:extLst>
          </p:cNvPr>
          <p:cNvSpPr txBox="1"/>
          <p:nvPr/>
        </p:nvSpPr>
        <p:spPr>
          <a:xfrm flipH="1">
            <a:off x="743277" y="1563756"/>
            <a:ext cx="2808306" cy="2062103"/>
          </a:xfrm>
          <a:prstGeom prst="rect">
            <a:avLst/>
          </a:prstGeom>
          <a:noFill/>
        </p:spPr>
        <p:txBody>
          <a:bodyPr wrap="square" rtlCol="0">
            <a:spAutoFit/>
          </a:bodyPr>
          <a:lstStyle/>
          <a:p>
            <a:pPr>
              <a:spcAft>
                <a:spcPts val="600"/>
              </a:spcAft>
            </a:pPr>
            <a:r>
              <a:rPr lang="en-GB" sz="3200" dirty="0">
                <a:solidFill>
                  <a:srgbClr val="7030A0"/>
                </a:solidFill>
              </a:rPr>
              <a:t>Stand Up For Siblings and the Children (Scotland) Bill</a:t>
            </a:r>
          </a:p>
        </p:txBody>
      </p:sp>
      <p:pic>
        <p:nvPicPr>
          <p:cNvPr id="4" name="Picture 3" descr="A drawing of a face&#10;&#10;Description automatically generated">
            <a:extLst>
              <a:ext uri="{FF2B5EF4-FFF2-40B4-BE49-F238E27FC236}">
                <a16:creationId xmlns:a16="http://schemas.microsoft.com/office/drawing/2014/main" id="{FE57B752-FFA0-4A3C-82C5-B5A0F246BE8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6967" y="3906316"/>
            <a:ext cx="3228364" cy="1283299"/>
          </a:xfrm>
          <a:prstGeom prst="rect">
            <a:avLst/>
          </a:prstGeom>
        </p:spPr>
      </p:pic>
    </p:spTree>
    <p:extLst>
      <p:ext uri="{BB962C8B-B14F-4D97-AF65-F5344CB8AC3E}">
        <p14:creationId xmlns:p14="http://schemas.microsoft.com/office/powerpoint/2010/main" val="831122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1C799903-48D5-4A31-A1A2-541072D977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20">
            <a:extLst>
              <a:ext uri="{FF2B5EF4-FFF2-40B4-BE49-F238E27FC236}">
                <a16:creationId xmlns:a16="http://schemas.microsoft.com/office/drawing/2014/main" id="{8EFFF109-FC58-4FD3-BE05-9775A1310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E1B96AD6-92A9-4273-A62B-96A1C3E0BA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B37106F-DFA0-4C21-8711-078740B0504C}"/>
              </a:ext>
            </a:extLst>
          </p:cNvPr>
          <p:cNvSpPr>
            <a:spLocks noGrp="1"/>
          </p:cNvSpPr>
          <p:nvPr>
            <p:ph idx="1"/>
          </p:nvPr>
        </p:nvSpPr>
        <p:spPr>
          <a:xfrm>
            <a:off x="5353879" y="808383"/>
            <a:ext cx="5996874" cy="5116929"/>
          </a:xfrm>
        </p:spPr>
        <p:txBody>
          <a:bodyPr anchor="ctr">
            <a:normAutofit/>
          </a:bodyPr>
          <a:lstStyle/>
          <a:p>
            <a:pPr marL="0" indent="0">
              <a:buNone/>
            </a:pPr>
            <a:r>
              <a:rPr lang="en-GB" sz="2000" dirty="0"/>
              <a:t>Discussion</a:t>
            </a:r>
          </a:p>
          <a:p>
            <a:pPr marL="0" indent="0">
              <a:buNone/>
            </a:pPr>
            <a:r>
              <a:rPr lang="en-GB" sz="2000" dirty="0"/>
              <a:t>How do we maintain relationships with our own family members?</a:t>
            </a:r>
          </a:p>
          <a:p>
            <a:pPr marL="0" indent="0">
              <a:buNone/>
            </a:pPr>
            <a:r>
              <a:rPr lang="en-GB" sz="2000" dirty="0"/>
              <a:t>Shouldn’t this be the normative experience for children no longer living with their siblings or other children with whom they consider to be important to them e.g. foster siblings? </a:t>
            </a:r>
          </a:p>
        </p:txBody>
      </p:sp>
      <p:sp>
        <p:nvSpPr>
          <p:cNvPr id="7" name="TextBox 6">
            <a:extLst>
              <a:ext uri="{FF2B5EF4-FFF2-40B4-BE49-F238E27FC236}">
                <a16:creationId xmlns:a16="http://schemas.microsoft.com/office/drawing/2014/main" id="{5069C30F-E138-4F17-AD63-532BB7044C47}"/>
              </a:ext>
            </a:extLst>
          </p:cNvPr>
          <p:cNvSpPr txBox="1"/>
          <p:nvPr/>
        </p:nvSpPr>
        <p:spPr>
          <a:xfrm flipH="1">
            <a:off x="743277" y="1563756"/>
            <a:ext cx="2808306" cy="2554545"/>
          </a:xfrm>
          <a:prstGeom prst="rect">
            <a:avLst/>
          </a:prstGeom>
          <a:noFill/>
        </p:spPr>
        <p:txBody>
          <a:bodyPr wrap="square" rtlCol="0">
            <a:spAutoFit/>
          </a:bodyPr>
          <a:lstStyle/>
          <a:p>
            <a:pPr>
              <a:spcAft>
                <a:spcPts val="600"/>
              </a:spcAft>
            </a:pPr>
            <a:r>
              <a:rPr lang="en-GB" sz="3200" dirty="0">
                <a:solidFill>
                  <a:srgbClr val="7030A0"/>
                </a:solidFill>
              </a:rPr>
              <a:t>How do we promote and maintain these relationships?</a:t>
            </a:r>
          </a:p>
        </p:txBody>
      </p:sp>
    </p:spTree>
    <p:extLst>
      <p:ext uri="{BB962C8B-B14F-4D97-AF65-F5344CB8AC3E}">
        <p14:creationId xmlns:p14="http://schemas.microsoft.com/office/powerpoint/2010/main" val="2149255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8108D317-7CBD-4897-BD1F-959436D2A3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069C30F-E138-4F17-AD63-532BB7044C47}"/>
              </a:ext>
            </a:extLst>
          </p:cNvPr>
          <p:cNvSpPr txBox="1"/>
          <p:nvPr/>
        </p:nvSpPr>
        <p:spPr>
          <a:xfrm>
            <a:off x="7255564" y="834888"/>
            <a:ext cx="4314645" cy="1268958"/>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2200">
              <a:latin typeface="+mj-lt"/>
              <a:ea typeface="+mj-ea"/>
              <a:cs typeface="+mj-cs"/>
            </a:endParaRPr>
          </a:p>
          <a:p>
            <a:pPr>
              <a:lnSpc>
                <a:spcPct val="90000"/>
              </a:lnSpc>
              <a:spcBef>
                <a:spcPct val="0"/>
              </a:spcBef>
              <a:spcAft>
                <a:spcPts val="600"/>
              </a:spcAft>
            </a:pPr>
            <a:endParaRPr lang="en-US" sz="2200">
              <a:latin typeface="+mj-lt"/>
              <a:ea typeface="+mj-ea"/>
              <a:cs typeface="+mj-cs"/>
            </a:endParaRPr>
          </a:p>
          <a:p>
            <a:pPr>
              <a:lnSpc>
                <a:spcPct val="90000"/>
              </a:lnSpc>
              <a:spcBef>
                <a:spcPct val="0"/>
              </a:spcBef>
              <a:spcAft>
                <a:spcPts val="600"/>
              </a:spcAft>
            </a:pPr>
            <a:r>
              <a:rPr lang="en-US" sz="2200">
                <a:latin typeface="+mj-lt"/>
                <a:ea typeface="+mj-ea"/>
                <a:cs typeface="+mj-cs"/>
              </a:rPr>
              <a:t>Meeting Up</a:t>
            </a:r>
          </a:p>
        </p:txBody>
      </p:sp>
      <p:pic>
        <p:nvPicPr>
          <p:cNvPr id="4" name="Content Placeholder 3" descr="Students playing at a schoolyard during the break time">
            <a:extLst>
              <a:ext uri="{FF2B5EF4-FFF2-40B4-BE49-F238E27FC236}">
                <a16:creationId xmlns:a16="http://schemas.microsoft.com/office/drawing/2014/main" id="{BB91981B-C1C9-4531-BA81-6DE5479CF55C}"/>
              </a:ext>
            </a:extLst>
          </p:cNvPr>
          <p:cNvPicPr>
            <a:picLocks noChangeAspect="1"/>
          </p:cNvPicPr>
          <p:nvPr/>
        </p:nvPicPr>
        <p:blipFill rotWithShape="1">
          <a:blip r:embed="rId2">
            <a:extLst>
              <a:ext uri="{28A0092B-C50C-407E-A947-70E740481C1C}">
                <a14:useLocalDpi xmlns:a14="http://schemas.microsoft.com/office/drawing/2010/main" val="0"/>
              </a:ext>
            </a:extLst>
          </a:blip>
          <a:srcRect l="7935" r="26683" b="-1"/>
          <a:stretch/>
        </p:blipFill>
        <p:spPr>
          <a:xfrm>
            <a:off x="-394395" y="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34" name="Rectangle 33">
            <a:extLst>
              <a:ext uri="{FF2B5EF4-FFF2-40B4-BE49-F238E27FC236}">
                <a16:creationId xmlns:a16="http://schemas.microsoft.com/office/drawing/2014/main" id="{D6297641-8B9F-4767-9606-8A1131322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D8F3CA65-EA00-46B4-9616-39E6853F7B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Content Placeholder 28">
            <a:extLst>
              <a:ext uri="{FF2B5EF4-FFF2-40B4-BE49-F238E27FC236}">
                <a16:creationId xmlns:a16="http://schemas.microsoft.com/office/drawing/2014/main" id="{D32515DA-9869-4C0C-8985-1496D9ABC9E1}"/>
              </a:ext>
            </a:extLst>
          </p:cNvPr>
          <p:cNvSpPr>
            <a:spLocks noGrp="1"/>
          </p:cNvSpPr>
          <p:nvPr>
            <p:ph idx="1"/>
          </p:nvPr>
        </p:nvSpPr>
        <p:spPr>
          <a:xfrm>
            <a:off x="6717437" y="2554693"/>
            <a:ext cx="4852772" cy="3809531"/>
          </a:xfrm>
        </p:spPr>
        <p:txBody>
          <a:bodyPr vert="horz" lIns="91440" tIns="45720" rIns="91440" bIns="45720" rtlCol="0" anchor="t">
            <a:normAutofit/>
          </a:bodyPr>
          <a:lstStyle/>
          <a:p>
            <a:pPr marL="0" indent="0">
              <a:buNone/>
            </a:pPr>
            <a:r>
              <a:rPr lang="en-US" sz="1700" dirty="0"/>
              <a:t>The ideal scenario is for children to experience ‘normal family life’. </a:t>
            </a:r>
          </a:p>
          <a:p>
            <a:pPr marL="0" indent="0">
              <a:buNone/>
            </a:pPr>
            <a:r>
              <a:rPr lang="en-US" sz="1700" dirty="0"/>
              <a:t>Can they meet up with siblings at the park, at the beach, at each other’s homes?</a:t>
            </a:r>
          </a:p>
          <a:p>
            <a:pPr marL="0" indent="0">
              <a:buNone/>
            </a:pPr>
            <a:r>
              <a:rPr lang="en-US" sz="1700" dirty="0"/>
              <a:t>Can they have sleepovers?</a:t>
            </a:r>
          </a:p>
          <a:p>
            <a:pPr marL="0" indent="0">
              <a:buNone/>
            </a:pPr>
            <a:r>
              <a:rPr lang="en-US" sz="1700" dirty="0"/>
              <a:t>Can this be arranged between families; be they Foster, Adoptive, Kinship?</a:t>
            </a:r>
          </a:p>
          <a:p>
            <a:pPr marL="0" indent="0">
              <a:buNone/>
            </a:pPr>
            <a:r>
              <a:rPr lang="en-US" sz="1700" dirty="0"/>
              <a:t>Let’s move away from referring to “</a:t>
            </a:r>
            <a:r>
              <a:rPr lang="en-US" sz="1700" i="1" dirty="0"/>
              <a:t>Contact”</a:t>
            </a:r>
            <a:r>
              <a:rPr lang="en-US" sz="1700" b="1" dirty="0"/>
              <a:t> </a:t>
            </a:r>
            <a:r>
              <a:rPr lang="en-US" sz="1700" dirty="0"/>
              <a:t>and instead focus on “</a:t>
            </a:r>
            <a:r>
              <a:rPr lang="en-US" sz="1700" i="1" dirty="0"/>
              <a:t>catching up”</a:t>
            </a:r>
            <a:r>
              <a:rPr lang="en-US" sz="1700" dirty="0"/>
              <a:t>, “</a:t>
            </a:r>
            <a:r>
              <a:rPr lang="en-US" sz="1700" i="1" dirty="0"/>
              <a:t>play dates” </a:t>
            </a:r>
            <a:r>
              <a:rPr lang="en-US" sz="1700" dirty="0"/>
              <a:t>etc.</a:t>
            </a:r>
          </a:p>
        </p:txBody>
      </p:sp>
    </p:spTree>
    <p:extLst>
      <p:ext uri="{BB962C8B-B14F-4D97-AF65-F5344CB8AC3E}">
        <p14:creationId xmlns:p14="http://schemas.microsoft.com/office/powerpoint/2010/main" val="3104276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8108D317-7CBD-4897-BD1F-959436D2A3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069C30F-E138-4F17-AD63-532BB7044C47}"/>
              </a:ext>
            </a:extLst>
          </p:cNvPr>
          <p:cNvSpPr txBox="1"/>
          <p:nvPr/>
        </p:nvSpPr>
        <p:spPr>
          <a:xfrm>
            <a:off x="7255564" y="834888"/>
            <a:ext cx="4314645" cy="1268958"/>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2200">
              <a:latin typeface="+mj-lt"/>
              <a:ea typeface="+mj-ea"/>
              <a:cs typeface="+mj-cs"/>
            </a:endParaRPr>
          </a:p>
          <a:p>
            <a:pPr>
              <a:lnSpc>
                <a:spcPct val="90000"/>
              </a:lnSpc>
              <a:spcBef>
                <a:spcPct val="0"/>
              </a:spcBef>
              <a:spcAft>
                <a:spcPts val="600"/>
              </a:spcAft>
            </a:pPr>
            <a:endParaRPr lang="en-US" sz="2200">
              <a:latin typeface="+mj-lt"/>
              <a:ea typeface="+mj-ea"/>
              <a:cs typeface="+mj-cs"/>
            </a:endParaRPr>
          </a:p>
          <a:p>
            <a:pPr>
              <a:lnSpc>
                <a:spcPct val="90000"/>
              </a:lnSpc>
              <a:spcBef>
                <a:spcPct val="0"/>
              </a:spcBef>
              <a:spcAft>
                <a:spcPts val="600"/>
              </a:spcAft>
            </a:pPr>
            <a:r>
              <a:rPr lang="en-US" sz="2200">
                <a:latin typeface="+mj-lt"/>
                <a:ea typeface="+mj-ea"/>
                <a:cs typeface="+mj-cs"/>
              </a:rPr>
              <a:t>Keeping in Touch</a:t>
            </a:r>
          </a:p>
          <a:p>
            <a:pPr>
              <a:lnSpc>
                <a:spcPct val="90000"/>
              </a:lnSpc>
              <a:spcBef>
                <a:spcPct val="0"/>
              </a:spcBef>
              <a:spcAft>
                <a:spcPts val="600"/>
              </a:spcAft>
            </a:pPr>
            <a:endParaRPr lang="en-US" sz="2200">
              <a:latin typeface="+mj-lt"/>
              <a:ea typeface="+mj-ea"/>
              <a:cs typeface="+mj-cs"/>
            </a:endParaRPr>
          </a:p>
        </p:txBody>
      </p:sp>
      <p:pic>
        <p:nvPicPr>
          <p:cNvPr id="5" name="Content Placeholder 4" descr="Smiling school boys sharing a tablet">
            <a:extLst>
              <a:ext uri="{FF2B5EF4-FFF2-40B4-BE49-F238E27FC236}">
                <a16:creationId xmlns:a16="http://schemas.microsoft.com/office/drawing/2014/main" id="{06FA5329-F73D-4983-9E50-6EA30C8036A9}"/>
              </a:ext>
            </a:extLst>
          </p:cNvPr>
          <p:cNvPicPr>
            <a:picLocks noChangeAspect="1"/>
          </p:cNvPicPr>
          <p:nvPr/>
        </p:nvPicPr>
        <p:blipFill rotWithShape="1">
          <a:blip r:embed="rId2">
            <a:extLst>
              <a:ext uri="{28A0092B-C50C-407E-A947-70E740481C1C}">
                <a14:useLocalDpi xmlns:a14="http://schemas.microsoft.com/office/drawing/2010/main" val="0"/>
              </a:ext>
            </a:extLst>
          </a:blip>
          <a:srcRect l="6934" r="27683" b="-1"/>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45" name="Rectangle 44">
            <a:extLst>
              <a:ext uri="{FF2B5EF4-FFF2-40B4-BE49-F238E27FC236}">
                <a16:creationId xmlns:a16="http://schemas.microsoft.com/office/drawing/2014/main" id="{D6297641-8B9F-4767-9606-8A1131322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8F3CA65-EA00-46B4-9616-39E6853F7B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Content Placeholder 28">
            <a:extLst>
              <a:ext uri="{FF2B5EF4-FFF2-40B4-BE49-F238E27FC236}">
                <a16:creationId xmlns:a16="http://schemas.microsoft.com/office/drawing/2014/main" id="{EF951527-5E24-41A1-B624-19C9D4F8AF36}"/>
              </a:ext>
            </a:extLst>
          </p:cNvPr>
          <p:cNvSpPr>
            <a:spLocks noGrp="1"/>
          </p:cNvSpPr>
          <p:nvPr>
            <p:ph idx="1"/>
          </p:nvPr>
        </p:nvSpPr>
        <p:spPr>
          <a:xfrm>
            <a:off x="7255563" y="2557587"/>
            <a:ext cx="4314645" cy="3717317"/>
          </a:xfrm>
        </p:spPr>
        <p:txBody>
          <a:bodyPr vert="horz" lIns="91440" tIns="45720" rIns="91440" bIns="45720" rtlCol="0" anchor="t">
            <a:normAutofit/>
          </a:bodyPr>
          <a:lstStyle/>
          <a:p>
            <a:pPr marL="0"/>
            <a:r>
              <a:rPr lang="en-US" sz="1700" dirty="0"/>
              <a:t>Telephone calls</a:t>
            </a:r>
          </a:p>
          <a:p>
            <a:pPr marL="0"/>
            <a:r>
              <a:rPr lang="en-US" sz="1700" dirty="0"/>
              <a:t>Video Call – Skype, FaceTime, Zoom </a:t>
            </a:r>
            <a:r>
              <a:rPr lang="en-US" sz="1700" dirty="0" err="1"/>
              <a:t>etc</a:t>
            </a:r>
            <a:endParaRPr lang="en-US" sz="1700" dirty="0"/>
          </a:p>
          <a:p>
            <a:pPr marL="0"/>
            <a:r>
              <a:rPr lang="en-US" sz="1700" dirty="0"/>
              <a:t>Postcards</a:t>
            </a:r>
          </a:p>
          <a:p>
            <a:pPr marL="0"/>
            <a:r>
              <a:rPr lang="en-US" sz="1700" dirty="0"/>
              <a:t>Letters/pictures</a:t>
            </a:r>
          </a:p>
          <a:p>
            <a:pPr marL="0"/>
            <a:r>
              <a:rPr lang="en-US" sz="1700" dirty="0"/>
              <a:t>Email</a:t>
            </a:r>
          </a:p>
          <a:p>
            <a:pPr marL="0"/>
            <a:endParaRPr lang="en-US" sz="1700" dirty="0"/>
          </a:p>
          <a:p>
            <a:pPr marL="0"/>
            <a:endParaRPr lang="en-US" sz="1700" dirty="0"/>
          </a:p>
          <a:p>
            <a:pPr marL="0"/>
            <a:endParaRPr lang="en-US" sz="1700" dirty="0"/>
          </a:p>
          <a:p>
            <a:pPr marL="0"/>
            <a:endParaRPr lang="en-US" sz="1700" dirty="0"/>
          </a:p>
        </p:txBody>
      </p:sp>
    </p:spTree>
    <p:extLst>
      <p:ext uri="{BB962C8B-B14F-4D97-AF65-F5344CB8AC3E}">
        <p14:creationId xmlns:p14="http://schemas.microsoft.com/office/powerpoint/2010/main" val="985430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83A5C14-ED91-4CD1-809E-D29FF97C9A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56065185-5C34-4F86-AA96-AA4D065B0E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76200" sx="102000" sy="102000" algn="ct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026" b="-1"/>
          <a:stretch/>
        </p:blipFill>
        <p:spPr>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
        <p:nvSpPr>
          <p:cNvPr id="5" name="Heart 4"/>
          <p:cNvSpPr/>
          <p:nvPr/>
        </p:nvSpPr>
        <p:spPr>
          <a:xfrm>
            <a:off x="2286000" y="5899590"/>
            <a:ext cx="609600" cy="552510"/>
          </a:xfrm>
          <a:prstGeom prst="hear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Heart 5"/>
          <p:cNvSpPr/>
          <p:nvPr/>
        </p:nvSpPr>
        <p:spPr>
          <a:xfrm>
            <a:off x="1804195" y="6368816"/>
            <a:ext cx="419251" cy="361890"/>
          </a:xfrm>
          <a:prstGeom prst="hear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267018" y="205746"/>
            <a:ext cx="4172382" cy="830997"/>
          </a:xfrm>
          <a:prstGeom prst="rect">
            <a:avLst/>
          </a:prstGeom>
          <a:noFill/>
        </p:spPr>
        <p:txBody>
          <a:bodyPr wrap="square" rtlCol="0">
            <a:spAutoFit/>
          </a:bodyPr>
          <a:lstStyle/>
          <a:p>
            <a:pPr algn="r">
              <a:spcAft>
                <a:spcPts val="600"/>
              </a:spcAft>
            </a:pPr>
            <a:r>
              <a:rPr lang="en-GB" sz="4800" b="1" dirty="0">
                <a:solidFill>
                  <a:schemeClr val="bg1"/>
                </a:solidFill>
                <a:latin typeface="Bradley Hand ITC" panose="03070402050302030203" pitchFamily="66" charset="0"/>
                <a:cs typeface="Calibri" panose="020F0502020204030204" pitchFamily="34" charset="0"/>
              </a:rPr>
              <a:t>Thank you</a:t>
            </a:r>
            <a:r>
              <a:rPr lang="en-GB" sz="4800" b="1" dirty="0">
                <a:solidFill>
                  <a:schemeClr val="bg1"/>
                </a:solidFill>
                <a:effectLst>
                  <a:outerShdw blurRad="38100" dist="38100" dir="2700000" algn="tl">
                    <a:srgbClr val="000000">
                      <a:alpha val="43137"/>
                    </a:srgbClr>
                  </a:outerShdw>
                </a:effectLst>
                <a:latin typeface="Bradley Hand ITC" panose="03070402050302030203" pitchFamily="66" charset="0"/>
                <a:cs typeface="Calibri" panose="020F0502020204030204" pitchFamily="34" charset="0"/>
              </a:rPr>
              <a:t>!</a:t>
            </a:r>
            <a:endParaRPr lang="en-GB" sz="4800" b="1">
              <a:solidFill>
                <a:schemeClr val="bg1"/>
              </a:solidFill>
              <a:effectLst>
                <a:outerShdw blurRad="38100" dist="38100" dir="2700000" algn="tl">
                  <a:srgbClr val="000000">
                    <a:alpha val="43137"/>
                  </a:srgbClr>
                </a:outerShdw>
              </a:effectLst>
              <a:latin typeface="Bradley Hand ITC" panose="03070402050302030203" pitchFamily="66" charset="0"/>
              <a:cs typeface="Calibri" panose="020F0502020204030204" pitchFamily="34" charset="0"/>
            </a:endParaRPr>
          </a:p>
        </p:txBody>
      </p:sp>
      <p:pic>
        <p:nvPicPr>
          <p:cNvPr id="8" name="Picture 7">
            <a:extLst>
              <a:ext uri="{FF2B5EF4-FFF2-40B4-BE49-F238E27FC236}">
                <a16:creationId xmlns:a16="http://schemas.microsoft.com/office/drawing/2014/main" id="{A72EEC3C-68C8-4788-8C8A-785EAD1E9F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800" y="5333990"/>
            <a:ext cx="2743200" cy="1524000"/>
          </a:xfrm>
          <a:prstGeom prst="rect">
            <a:avLst/>
          </a:prstGeom>
        </p:spPr>
      </p:pic>
    </p:spTree>
    <p:extLst>
      <p:ext uri="{BB962C8B-B14F-4D97-AF65-F5344CB8AC3E}">
        <p14:creationId xmlns:p14="http://schemas.microsoft.com/office/powerpoint/2010/main" val="1241661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0C2775-F7A0-4499-AE12-7423C7AEE78B}"/>
              </a:ext>
            </a:extLst>
          </p:cNvPr>
          <p:cNvSpPr>
            <a:spLocks noGrp="1"/>
          </p:cNvSpPr>
          <p:nvPr>
            <p:ph type="title"/>
          </p:nvPr>
        </p:nvSpPr>
        <p:spPr>
          <a:xfrm>
            <a:off x="621792" y="1161288"/>
            <a:ext cx="3602736" cy="4526280"/>
          </a:xfrm>
        </p:spPr>
        <p:txBody>
          <a:bodyPr>
            <a:normAutofit/>
          </a:bodyPr>
          <a:lstStyle/>
          <a:p>
            <a:r>
              <a:rPr lang="en-GB" sz="3200">
                <a:solidFill>
                  <a:srgbClr val="7030A0"/>
                </a:solidFill>
              </a:rPr>
              <a:t>Contact Between Siblings</a:t>
            </a:r>
            <a:endParaRPr lang="en-GB" sz="3200" dirty="0">
              <a:solidFill>
                <a:srgbClr val="7030A0"/>
              </a:solidFill>
            </a:endParaRP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864A3BD-821A-4AC8-B5DA-215941CB71E5}"/>
              </a:ext>
            </a:extLst>
          </p:cNvPr>
          <p:cNvSpPr>
            <a:spLocks noGrp="1"/>
          </p:cNvSpPr>
          <p:nvPr>
            <p:ph idx="1"/>
          </p:nvPr>
        </p:nvSpPr>
        <p:spPr>
          <a:xfrm>
            <a:off x="5433269" y="119270"/>
            <a:ext cx="5917483" cy="6400800"/>
          </a:xfrm>
        </p:spPr>
        <p:txBody>
          <a:bodyPr anchor="ctr">
            <a:normAutofit/>
          </a:bodyPr>
          <a:lstStyle/>
          <a:p>
            <a:pPr>
              <a:lnSpc>
                <a:spcPct val="107000"/>
              </a:lnSpc>
              <a:spcAft>
                <a:spcPts val="800"/>
              </a:spcAft>
            </a:pPr>
            <a:endParaRPr lang="en-GB" sz="2000" dirty="0">
              <a:ea typeface="Calibri" panose="020F0502020204030204" pitchFamily="34" charset="0"/>
              <a:cs typeface="Times New Roman" panose="02020603050405020304" pitchFamily="18" charset="0"/>
            </a:endParaRPr>
          </a:p>
          <a:p>
            <a:pPr>
              <a:lnSpc>
                <a:spcPct val="107000"/>
              </a:lnSpc>
              <a:spcAft>
                <a:spcPts val="800"/>
              </a:spcAft>
            </a:pPr>
            <a:endParaRPr lang="en-GB" sz="2000" dirty="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000" dirty="0">
                <a:ea typeface="Calibri" panose="020F0502020204030204" pitchFamily="34" charset="0"/>
                <a:cs typeface="Times New Roman" panose="02020603050405020304" pitchFamily="18" charset="0"/>
              </a:rPr>
              <a:t>Sibling relationships are amongst our longest lasting relationships and contribute greatly to our sense of identity. Research has demonstrated that positive sibling relationships can provide a source of resilience for children facing adversity and provide continuity at a time of change and uncertainty. They can also be a source of support into adulthood. Placing siblings together has been associated with increased wellbeing and stable, enduring placements. </a:t>
            </a:r>
          </a:p>
          <a:p>
            <a:pPr marL="0" indent="0">
              <a:lnSpc>
                <a:spcPct val="107000"/>
              </a:lnSpc>
              <a:spcAft>
                <a:spcPts val="800"/>
              </a:spcAft>
              <a:buNone/>
            </a:pPr>
            <a:r>
              <a:rPr lang="en-GB" sz="1400" i="1" dirty="0">
                <a:ea typeface="Calibri" panose="020F0502020204030204" pitchFamily="34" charset="0"/>
                <a:cs typeface="Times New Roman" panose="02020603050405020304" pitchFamily="18" charset="0"/>
              </a:rPr>
              <a:t>(‘Prioritising Sibling Relationships for Looked After Children’. Fiona Jones (</a:t>
            </a:r>
            <a:r>
              <a:rPr lang="en-GB" sz="1400" i="1" dirty="0" err="1">
                <a:ea typeface="Calibri" panose="020F0502020204030204" pitchFamily="34" charset="0"/>
                <a:cs typeface="Times New Roman" panose="02020603050405020304" pitchFamily="18" charset="0"/>
              </a:rPr>
              <a:t>ClanChildlaw</a:t>
            </a:r>
            <a:r>
              <a:rPr lang="en-GB" sz="1400" i="1" dirty="0">
                <a:ea typeface="Calibri" panose="020F0502020204030204" pitchFamily="34" charset="0"/>
                <a:cs typeface="Times New Roman" panose="02020603050405020304" pitchFamily="18" charset="0"/>
              </a:rPr>
              <a:t>) &amp; Dr Christine Jones (Strathclyde University) 201</a:t>
            </a:r>
            <a:r>
              <a:rPr lang="en-GB" sz="1400" dirty="0">
                <a:ea typeface="Calibri" panose="020F0502020204030204" pitchFamily="34" charset="0"/>
                <a:cs typeface="Times New Roman" panose="02020603050405020304" pitchFamily="18" charset="0"/>
              </a:rPr>
              <a:t>8) </a:t>
            </a:r>
          </a:p>
          <a:p>
            <a:pPr>
              <a:lnSpc>
                <a:spcPct val="107000"/>
              </a:lnSpc>
              <a:spcAft>
                <a:spcPts val="800"/>
              </a:spcAft>
            </a:pPr>
            <a:endParaRPr lang="en-GB" sz="2000" dirty="0">
              <a:ea typeface="Calibri" panose="020F0502020204030204" pitchFamily="34" charset="0"/>
              <a:cs typeface="Times New Roman" panose="02020603050405020304" pitchFamily="18" charset="0"/>
            </a:endParaRPr>
          </a:p>
          <a:p>
            <a:pPr marL="0" indent="0">
              <a:buNone/>
            </a:pPr>
            <a:endParaRPr lang="en-GB" sz="2000" dirty="0"/>
          </a:p>
        </p:txBody>
      </p:sp>
    </p:spTree>
    <p:extLst>
      <p:ext uri="{BB962C8B-B14F-4D97-AF65-F5344CB8AC3E}">
        <p14:creationId xmlns:p14="http://schemas.microsoft.com/office/powerpoint/2010/main" val="3470949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0C2775-F7A0-4499-AE12-7423C7AEE78B}"/>
              </a:ext>
            </a:extLst>
          </p:cNvPr>
          <p:cNvSpPr>
            <a:spLocks noGrp="1"/>
          </p:cNvSpPr>
          <p:nvPr>
            <p:ph type="title"/>
          </p:nvPr>
        </p:nvSpPr>
        <p:spPr>
          <a:xfrm>
            <a:off x="621792" y="1161288"/>
            <a:ext cx="3602736" cy="4526280"/>
          </a:xfrm>
        </p:spPr>
        <p:txBody>
          <a:bodyPr>
            <a:normAutofit/>
          </a:bodyPr>
          <a:lstStyle/>
          <a:p>
            <a:r>
              <a:rPr lang="en-GB" sz="3200" dirty="0">
                <a:solidFill>
                  <a:srgbClr val="7030A0"/>
                </a:solidFill>
              </a:rPr>
              <a:t>Contact Between Siblings</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864A3BD-821A-4AC8-B5DA-215941CB71E5}"/>
              </a:ext>
            </a:extLst>
          </p:cNvPr>
          <p:cNvSpPr>
            <a:spLocks noGrp="1"/>
          </p:cNvSpPr>
          <p:nvPr>
            <p:ph idx="1"/>
          </p:nvPr>
        </p:nvSpPr>
        <p:spPr>
          <a:xfrm>
            <a:off x="5312665" y="344557"/>
            <a:ext cx="6038088" cy="5580755"/>
          </a:xfrm>
        </p:spPr>
        <p:txBody>
          <a:bodyPr anchor="ctr">
            <a:normAutofit fontScale="92500"/>
          </a:bodyPr>
          <a:lstStyle/>
          <a:p>
            <a:pPr marL="0" indent="0">
              <a:lnSpc>
                <a:spcPct val="107000"/>
              </a:lnSpc>
              <a:spcAft>
                <a:spcPts val="800"/>
              </a:spcAft>
              <a:buNone/>
            </a:pPr>
            <a:endParaRPr lang="en-GB" sz="2000" dirty="0">
              <a:ea typeface="Calibri" panose="020F0502020204030204" pitchFamily="34" charset="0"/>
              <a:cs typeface="Times New Roman" panose="02020603050405020304" pitchFamily="18" charset="0"/>
            </a:endParaRPr>
          </a:p>
          <a:p>
            <a:pPr>
              <a:lnSpc>
                <a:spcPct val="107000"/>
              </a:lnSpc>
              <a:spcAft>
                <a:spcPts val="800"/>
              </a:spcAft>
            </a:pPr>
            <a:endParaRPr lang="en-GB" sz="2000" dirty="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200" dirty="0">
                <a:ea typeface="Calibri" panose="020F0502020204030204" pitchFamily="34" charset="0"/>
                <a:cs typeface="Times New Roman" panose="02020603050405020304" pitchFamily="18" charset="0"/>
              </a:rPr>
              <a:t>Despite these benefits, sibling separation and estrangement are common outcomes when children become looked after and accommodated. Research has estimated that around 70% of children in care experience separation from siblings. Where this occurs children typically express a strong desire to stay in contact with brothers and sisters yet contact varies in quality and tends to become less frequent over time. This is a source of distress for children and a concern of professionals working on their behalf. </a:t>
            </a:r>
          </a:p>
          <a:p>
            <a:pPr marL="0" lvl="0" indent="0">
              <a:lnSpc>
                <a:spcPct val="107000"/>
              </a:lnSpc>
              <a:spcAft>
                <a:spcPts val="800"/>
              </a:spcAft>
              <a:buNone/>
            </a:pPr>
            <a:r>
              <a:rPr lang="en-GB" sz="1400" i="1" dirty="0">
                <a:solidFill>
                  <a:srgbClr val="000000"/>
                </a:solidFill>
                <a:ea typeface="Calibri" panose="020F0502020204030204" pitchFamily="34" charset="0"/>
                <a:cs typeface="Times New Roman" panose="02020603050405020304" pitchFamily="18" charset="0"/>
              </a:rPr>
              <a:t>(‘Prioritising Sibling Relationships for Looked After Children’. Fiona Jones (</a:t>
            </a:r>
            <a:r>
              <a:rPr lang="en-GB" sz="1400" i="1" dirty="0" err="1">
                <a:solidFill>
                  <a:srgbClr val="000000"/>
                </a:solidFill>
                <a:ea typeface="Calibri" panose="020F0502020204030204" pitchFamily="34" charset="0"/>
                <a:cs typeface="Times New Roman" panose="02020603050405020304" pitchFamily="18" charset="0"/>
              </a:rPr>
              <a:t>ClanChildlaw</a:t>
            </a:r>
            <a:r>
              <a:rPr lang="en-GB" sz="1400" i="1" dirty="0">
                <a:solidFill>
                  <a:srgbClr val="000000"/>
                </a:solidFill>
                <a:ea typeface="Calibri" panose="020F0502020204030204" pitchFamily="34" charset="0"/>
                <a:cs typeface="Times New Roman" panose="02020603050405020304" pitchFamily="18" charset="0"/>
              </a:rPr>
              <a:t>) &amp; Dr Christine Jones (Strathclyde University) 201</a:t>
            </a:r>
            <a:r>
              <a:rPr lang="en-GB" sz="1400" dirty="0">
                <a:solidFill>
                  <a:srgbClr val="000000"/>
                </a:solidFill>
                <a:ea typeface="Calibri" panose="020F0502020204030204" pitchFamily="34" charset="0"/>
                <a:cs typeface="Times New Roman" panose="02020603050405020304" pitchFamily="18" charset="0"/>
              </a:rPr>
              <a:t>8) </a:t>
            </a:r>
          </a:p>
          <a:p>
            <a:pPr marL="0" indent="0">
              <a:lnSpc>
                <a:spcPct val="107000"/>
              </a:lnSpc>
              <a:spcAft>
                <a:spcPts val="800"/>
              </a:spcAft>
              <a:buNone/>
            </a:pPr>
            <a:endParaRPr lang="en-GB" sz="2000" dirty="0">
              <a:ea typeface="Calibri" panose="020F0502020204030204" pitchFamily="34" charset="0"/>
              <a:cs typeface="Times New Roman" panose="02020603050405020304" pitchFamily="18" charset="0"/>
            </a:endParaRPr>
          </a:p>
          <a:p>
            <a:pPr marL="0" indent="0">
              <a:buNone/>
            </a:pPr>
            <a:endParaRPr lang="en-GB" sz="2000" dirty="0"/>
          </a:p>
        </p:txBody>
      </p:sp>
    </p:spTree>
    <p:extLst>
      <p:ext uri="{BB962C8B-B14F-4D97-AF65-F5344CB8AC3E}">
        <p14:creationId xmlns:p14="http://schemas.microsoft.com/office/powerpoint/2010/main" val="193954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0C2775-F7A0-4499-AE12-7423C7AEE78B}"/>
              </a:ext>
            </a:extLst>
          </p:cNvPr>
          <p:cNvSpPr>
            <a:spLocks noGrp="1"/>
          </p:cNvSpPr>
          <p:nvPr>
            <p:ph type="title"/>
          </p:nvPr>
        </p:nvSpPr>
        <p:spPr>
          <a:xfrm>
            <a:off x="621792" y="1161288"/>
            <a:ext cx="3602736" cy="4526280"/>
          </a:xfrm>
        </p:spPr>
        <p:txBody>
          <a:bodyPr>
            <a:normAutofit/>
          </a:bodyPr>
          <a:lstStyle/>
          <a:p>
            <a:r>
              <a:rPr lang="en-GB" sz="3200" dirty="0">
                <a:solidFill>
                  <a:srgbClr val="7030A0"/>
                </a:solidFill>
              </a:rPr>
              <a:t>Contact Between Siblings</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864A3BD-821A-4AC8-B5DA-215941CB71E5}"/>
              </a:ext>
            </a:extLst>
          </p:cNvPr>
          <p:cNvSpPr>
            <a:spLocks noGrp="1"/>
          </p:cNvSpPr>
          <p:nvPr>
            <p:ph idx="1"/>
          </p:nvPr>
        </p:nvSpPr>
        <p:spPr>
          <a:xfrm>
            <a:off x="5088835" y="1828800"/>
            <a:ext cx="6261918" cy="4096512"/>
          </a:xfrm>
        </p:spPr>
        <p:txBody>
          <a:bodyPr anchor="ctr">
            <a:normAutofit fontScale="40000" lnSpcReduction="20000"/>
          </a:bodyPr>
          <a:lstStyle/>
          <a:p>
            <a:pPr marL="0" indent="0">
              <a:lnSpc>
                <a:spcPct val="107000"/>
              </a:lnSpc>
              <a:spcAft>
                <a:spcPts val="800"/>
              </a:spcAft>
              <a:buNone/>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5000" dirty="0">
                <a:ea typeface="Calibri" panose="020F0502020204030204" pitchFamily="34" charset="0"/>
                <a:cs typeface="Times New Roman" panose="02020603050405020304" pitchFamily="18" charset="0"/>
              </a:rPr>
              <a:t>Research has recommended that children should not be separated from their siblings on admission into care and if this occurs children should be reunited speedily in order to avoid brothers and sisters losing a shared sense of their development and identity. </a:t>
            </a:r>
          </a:p>
          <a:p>
            <a:pPr marL="0" indent="0">
              <a:lnSpc>
                <a:spcPct val="107000"/>
              </a:lnSpc>
              <a:spcAft>
                <a:spcPts val="800"/>
              </a:spcAft>
              <a:buNone/>
            </a:pPr>
            <a:r>
              <a:rPr lang="en-GB" sz="5000" dirty="0">
                <a:ea typeface="Calibri" panose="020F0502020204030204" pitchFamily="34" charset="0"/>
                <a:cs typeface="Times New Roman" panose="02020603050405020304" pitchFamily="18" charset="0"/>
              </a:rPr>
              <a:t>Interventions designed to promote positive sibling relationships and reduce sibling conflict have also been shown to be effective.</a:t>
            </a:r>
          </a:p>
          <a:p>
            <a:pPr marL="0" lvl="0" indent="0">
              <a:lnSpc>
                <a:spcPct val="107000"/>
              </a:lnSpc>
              <a:spcAft>
                <a:spcPts val="800"/>
              </a:spcAft>
              <a:buNone/>
            </a:pPr>
            <a:r>
              <a:rPr lang="en-GB" sz="3500" i="1" dirty="0">
                <a:solidFill>
                  <a:srgbClr val="000000"/>
                </a:solidFill>
                <a:ea typeface="Calibri" panose="020F0502020204030204" pitchFamily="34" charset="0"/>
                <a:cs typeface="Times New Roman" panose="02020603050405020304" pitchFamily="18" charset="0"/>
              </a:rPr>
              <a:t>(‘Prioritising Sibling Relationships for Looked After Children’. Fiona Jones (</a:t>
            </a:r>
            <a:r>
              <a:rPr lang="en-GB" sz="3500" i="1" dirty="0" err="1">
                <a:solidFill>
                  <a:srgbClr val="000000"/>
                </a:solidFill>
                <a:ea typeface="Calibri" panose="020F0502020204030204" pitchFamily="34" charset="0"/>
                <a:cs typeface="Times New Roman" panose="02020603050405020304" pitchFamily="18" charset="0"/>
              </a:rPr>
              <a:t>ClanChildlaw</a:t>
            </a:r>
            <a:r>
              <a:rPr lang="en-GB" sz="3500" i="1" dirty="0">
                <a:solidFill>
                  <a:srgbClr val="000000"/>
                </a:solidFill>
                <a:ea typeface="Calibri" panose="020F0502020204030204" pitchFamily="34" charset="0"/>
                <a:cs typeface="Times New Roman" panose="02020603050405020304" pitchFamily="18" charset="0"/>
              </a:rPr>
              <a:t>) &amp; Dr Christine Jones (Strathclyde University) 201</a:t>
            </a:r>
            <a:r>
              <a:rPr lang="en-GB" sz="3500" dirty="0">
                <a:solidFill>
                  <a:srgbClr val="000000"/>
                </a:solidFill>
                <a:ea typeface="Calibri" panose="020F0502020204030204" pitchFamily="34" charset="0"/>
                <a:cs typeface="Times New Roman" panose="02020603050405020304" pitchFamily="18" charset="0"/>
              </a:rPr>
              <a:t>8) </a:t>
            </a:r>
          </a:p>
          <a:p>
            <a:pPr marL="0" indent="0">
              <a:lnSpc>
                <a:spcPct val="107000"/>
              </a:lnSpc>
              <a:spcAft>
                <a:spcPts val="800"/>
              </a:spcAft>
              <a:buNone/>
            </a:pPr>
            <a:endParaRPr lang="en-GB" sz="2000" dirty="0">
              <a:ea typeface="Calibri" panose="020F0502020204030204" pitchFamily="34" charset="0"/>
              <a:cs typeface="Times New Roman" panose="02020603050405020304" pitchFamily="18" charset="0"/>
            </a:endParaRPr>
          </a:p>
          <a:p>
            <a:pPr marL="0" indent="0">
              <a:buNone/>
            </a:pPr>
            <a:endParaRPr lang="en-GB" sz="2000" dirty="0"/>
          </a:p>
        </p:txBody>
      </p:sp>
    </p:spTree>
    <p:extLst>
      <p:ext uri="{BB962C8B-B14F-4D97-AF65-F5344CB8AC3E}">
        <p14:creationId xmlns:p14="http://schemas.microsoft.com/office/powerpoint/2010/main" val="2881548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1C799903-48D5-4A31-A1A2-541072D977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20">
            <a:extLst>
              <a:ext uri="{FF2B5EF4-FFF2-40B4-BE49-F238E27FC236}">
                <a16:creationId xmlns:a16="http://schemas.microsoft.com/office/drawing/2014/main" id="{8EFFF109-FC58-4FD3-BE05-9775A1310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E1B96AD6-92A9-4273-A62B-96A1C3E0BA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B37106F-DFA0-4C21-8711-078740B0504C}"/>
              </a:ext>
            </a:extLst>
          </p:cNvPr>
          <p:cNvSpPr>
            <a:spLocks noGrp="1"/>
          </p:cNvSpPr>
          <p:nvPr>
            <p:ph idx="1"/>
          </p:nvPr>
        </p:nvSpPr>
        <p:spPr>
          <a:xfrm>
            <a:off x="5434149" y="932688"/>
            <a:ext cx="5916603" cy="4992624"/>
          </a:xfrm>
        </p:spPr>
        <p:txBody>
          <a:bodyPr anchor="ctr">
            <a:normAutofit/>
          </a:bodyPr>
          <a:lstStyle/>
          <a:p>
            <a:pPr marL="0" indent="0">
              <a:buNone/>
            </a:pPr>
            <a:r>
              <a:rPr lang="en-GB" sz="2000" dirty="0"/>
              <a:t>Brothers and Sisters</a:t>
            </a:r>
          </a:p>
          <a:p>
            <a:pPr marL="0" indent="0">
              <a:buNone/>
            </a:pPr>
            <a:r>
              <a:rPr lang="en-GB" sz="2000" dirty="0"/>
              <a:t>The care review has heard many stories from care experienced people about ‘contact’ with the care system has led to them being separated from their brothers and sisters.  The pain of that separation has often been profound and had life long consequences. </a:t>
            </a:r>
          </a:p>
          <a:p>
            <a:pPr marL="0" indent="0">
              <a:buNone/>
            </a:pPr>
            <a:r>
              <a:rPr lang="en-GB" sz="2000" dirty="0"/>
              <a:t>Sibling relationships can be complicated and it should not be assumed that they are always easy. </a:t>
            </a:r>
          </a:p>
          <a:p>
            <a:pPr marL="0" indent="0">
              <a:buNone/>
            </a:pPr>
            <a:r>
              <a:rPr lang="en-GB" sz="2000" dirty="0"/>
              <a:t>Decision making must take account of the dynamics of sibling relationships and all sibling voices must be heard. </a:t>
            </a:r>
          </a:p>
          <a:p>
            <a:pPr marL="0" indent="0">
              <a:buNone/>
            </a:pPr>
            <a:r>
              <a:rPr lang="en-GB" sz="2000" dirty="0"/>
              <a:t>(Chapter 4 Care page 62)</a:t>
            </a:r>
          </a:p>
        </p:txBody>
      </p:sp>
      <p:sp>
        <p:nvSpPr>
          <p:cNvPr id="7" name="TextBox 6">
            <a:extLst>
              <a:ext uri="{FF2B5EF4-FFF2-40B4-BE49-F238E27FC236}">
                <a16:creationId xmlns:a16="http://schemas.microsoft.com/office/drawing/2014/main" id="{5069C30F-E138-4F17-AD63-532BB7044C47}"/>
              </a:ext>
            </a:extLst>
          </p:cNvPr>
          <p:cNvSpPr txBox="1"/>
          <p:nvPr/>
        </p:nvSpPr>
        <p:spPr>
          <a:xfrm flipH="1">
            <a:off x="743277" y="1563756"/>
            <a:ext cx="2808306" cy="1077218"/>
          </a:xfrm>
          <a:prstGeom prst="rect">
            <a:avLst/>
          </a:prstGeom>
          <a:noFill/>
        </p:spPr>
        <p:txBody>
          <a:bodyPr wrap="square" rtlCol="0">
            <a:spAutoFit/>
          </a:bodyPr>
          <a:lstStyle/>
          <a:p>
            <a:pPr>
              <a:spcAft>
                <a:spcPts val="600"/>
              </a:spcAft>
            </a:pPr>
            <a:r>
              <a:rPr lang="en-GB" sz="3200" dirty="0">
                <a:solidFill>
                  <a:srgbClr val="7030A0"/>
                </a:solidFill>
              </a:rPr>
              <a:t>Independent Care Review</a:t>
            </a:r>
          </a:p>
        </p:txBody>
      </p:sp>
      <p:pic>
        <p:nvPicPr>
          <p:cNvPr id="1026" name="Picture 2" descr="Independent Care Review - Home | Facebook">
            <a:extLst>
              <a:ext uri="{FF2B5EF4-FFF2-40B4-BE49-F238E27FC236}">
                <a16:creationId xmlns:a16="http://schemas.microsoft.com/office/drawing/2014/main" id="{83F0CD1B-1960-4282-98AE-D59201013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277" y="268438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332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1C799903-48D5-4A31-A1A2-541072D977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20">
            <a:extLst>
              <a:ext uri="{FF2B5EF4-FFF2-40B4-BE49-F238E27FC236}">
                <a16:creationId xmlns:a16="http://schemas.microsoft.com/office/drawing/2014/main" id="{8EFFF109-FC58-4FD3-BE05-9775A1310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E1B96AD6-92A9-4273-A62B-96A1C3E0BA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B37106F-DFA0-4C21-8711-078740B0504C}"/>
              </a:ext>
            </a:extLst>
          </p:cNvPr>
          <p:cNvSpPr>
            <a:spLocks noGrp="1"/>
          </p:cNvSpPr>
          <p:nvPr>
            <p:ph idx="1"/>
          </p:nvPr>
        </p:nvSpPr>
        <p:spPr>
          <a:xfrm>
            <a:off x="5353879" y="808383"/>
            <a:ext cx="5996874" cy="5116929"/>
          </a:xfrm>
        </p:spPr>
        <p:txBody>
          <a:bodyPr anchor="ctr">
            <a:normAutofit/>
          </a:bodyPr>
          <a:lstStyle/>
          <a:p>
            <a:r>
              <a:rPr lang="en-GB" sz="2000" dirty="0"/>
              <a:t>Scotland must ensure:</a:t>
            </a:r>
          </a:p>
          <a:p>
            <a:r>
              <a:rPr lang="en-GB" sz="2000" dirty="0"/>
              <a:t>An expansive understanding of siblings that includes half, step and adoptive and reflects children’s experience of their family lives.</a:t>
            </a:r>
          </a:p>
          <a:p>
            <a:r>
              <a:rPr lang="en-GB" sz="2000" dirty="0"/>
              <a:t>Public service planning and commissioning strategies and procurement  attuned to the needs of brothers and sisters to promote those relationships and prevent separation. </a:t>
            </a:r>
          </a:p>
          <a:p>
            <a:r>
              <a:rPr lang="en-GB" sz="2000" dirty="0"/>
              <a:t>See page 62 for more……..</a:t>
            </a:r>
          </a:p>
          <a:p>
            <a:pPr marL="0" indent="0">
              <a:buNone/>
            </a:pPr>
            <a:endParaRPr lang="en-GB" sz="2000" dirty="0"/>
          </a:p>
        </p:txBody>
      </p:sp>
      <p:sp>
        <p:nvSpPr>
          <p:cNvPr id="7" name="TextBox 6">
            <a:extLst>
              <a:ext uri="{FF2B5EF4-FFF2-40B4-BE49-F238E27FC236}">
                <a16:creationId xmlns:a16="http://schemas.microsoft.com/office/drawing/2014/main" id="{5069C30F-E138-4F17-AD63-532BB7044C47}"/>
              </a:ext>
            </a:extLst>
          </p:cNvPr>
          <p:cNvSpPr txBox="1"/>
          <p:nvPr/>
        </p:nvSpPr>
        <p:spPr>
          <a:xfrm flipH="1">
            <a:off x="743277" y="1563756"/>
            <a:ext cx="2808306" cy="1077218"/>
          </a:xfrm>
          <a:prstGeom prst="rect">
            <a:avLst/>
          </a:prstGeom>
          <a:noFill/>
        </p:spPr>
        <p:txBody>
          <a:bodyPr wrap="square" rtlCol="0">
            <a:spAutoFit/>
          </a:bodyPr>
          <a:lstStyle/>
          <a:p>
            <a:pPr>
              <a:spcAft>
                <a:spcPts val="600"/>
              </a:spcAft>
            </a:pPr>
            <a:r>
              <a:rPr lang="en-GB" sz="3200" dirty="0">
                <a:solidFill>
                  <a:srgbClr val="7030A0"/>
                </a:solidFill>
              </a:rPr>
              <a:t>Independent Care Review</a:t>
            </a:r>
          </a:p>
        </p:txBody>
      </p:sp>
      <p:sp>
        <p:nvSpPr>
          <p:cNvPr id="2" name="Rectangle 1">
            <a:extLst>
              <a:ext uri="{FF2B5EF4-FFF2-40B4-BE49-F238E27FC236}">
                <a16:creationId xmlns:a16="http://schemas.microsoft.com/office/drawing/2014/main" id="{23C6D601-11D6-4FA9-B5ED-8C7D5BFCFCBB}"/>
              </a:ext>
            </a:extLst>
          </p:cNvPr>
          <p:cNvSpPr/>
          <p:nvPr/>
        </p:nvSpPr>
        <p:spPr>
          <a:xfrm>
            <a:off x="5353877" y="5017373"/>
            <a:ext cx="6321287" cy="307777"/>
          </a:xfrm>
          <a:prstGeom prst="rect">
            <a:avLst/>
          </a:prstGeom>
        </p:spPr>
        <p:txBody>
          <a:bodyPr wrap="square">
            <a:spAutoFit/>
          </a:bodyPr>
          <a:lstStyle/>
          <a:p>
            <a:r>
              <a:rPr lang="en-GB" sz="1400" dirty="0">
                <a:hlinkClick r:id="rId2"/>
              </a:rPr>
              <a:t>https://www.carereview.scot/wp-content/uploads/2020/02/The-Promise.pdf</a:t>
            </a:r>
            <a:endParaRPr lang="en-GB" sz="1400" dirty="0"/>
          </a:p>
        </p:txBody>
      </p:sp>
      <p:pic>
        <p:nvPicPr>
          <p:cNvPr id="2050" name="Picture 2" descr="Independent Care Review - Home | Facebook">
            <a:extLst>
              <a:ext uri="{FF2B5EF4-FFF2-40B4-BE49-F238E27FC236}">
                <a16:creationId xmlns:a16="http://schemas.microsoft.com/office/drawing/2014/main" id="{AF97E584-9B2E-455C-9EC9-21AE9147D5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277" y="2879278"/>
            <a:ext cx="2138095" cy="213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204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69E6EFEE-6516-482C-B143-F97F9BF89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3DF0D2C0-CD0C-470C-8851-D8B2CC417C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8766" y="3248002"/>
            <a:ext cx="5688917"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screenshot of a cell phone&#10;&#10;Description automatically generated">
            <a:extLst>
              <a:ext uri="{FF2B5EF4-FFF2-40B4-BE49-F238E27FC236}">
                <a16:creationId xmlns:a16="http://schemas.microsoft.com/office/drawing/2014/main" id="{61F62A1B-9651-437D-9B01-648418A4FE01}"/>
              </a:ext>
            </a:extLst>
          </p:cNvPr>
          <p:cNvPicPr>
            <a:picLocks noChangeAspect="1"/>
          </p:cNvPicPr>
          <p:nvPr/>
        </p:nvPicPr>
        <p:blipFill rotWithShape="1">
          <a:blip r:embed="rId2"/>
          <a:srcRect t="1477" r="1" b="6788"/>
          <a:stretch/>
        </p:blipFill>
        <p:spPr>
          <a:xfrm>
            <a:off x="583656" y="499236"/>
            <a:ext cx="11024687" cy="5688918"/>
          </a:xfrm>
          <a:prstGeom prst="rect">
            <a:avLst/>
          </a:prstGeom>
        </p:spPr>
      </p:pic>
    </p:spTree>
    <p:extLst>
      <p:ext uri="{BB962C8B-B14F-4D97-AF65-F5344CB8AC3E}">
        <p14:creationId xmlns:p14="http://schemas.microsoft.com/office/powerpoint/2010/main" val="2574140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9E6EFEE-6516-482C-B143-F97F9BF89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DF0D2C0-CD0C-470C-8851-D8B2CC417C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8766" y="3248002"/>
            <a:ext cx="5688917"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8A6C70D-C7C4-43A7-AD68-2A1258A570BC}"/>
              </a:ext>
            </a:extLst>
          </p:cNvPr>
          <p:cNvPicPr>
            <a:picLocks noChangeAspect="1"/>
          </p:cNvPicPr>
          <p:nvPr/>
        </p:nvPicPr>
        <p:blipFill rotWithShape="1">
          <a:blip r:embed="rId2"/>
          <a:srcRect r="1" b="8265"/>
          <a:stretch/>
        </p:blipFill>
        <p:spPr>
          <a:xfrm>
            <a:off x="583656" y="499236"/>
            <a:ext cx="11024687" cy="5688918"/>
          </a:xfrm>
          <a:prstGeom prst="rect">
            <a:avLst/>
          </a:prstGeom>
        </p:spPr>
      </p:pic>
    </p:spTree>
    <p:extLst>
      <p:ext uri="{BB962C8B-B14F-4D97-AF65-F5344CB8AC3E}">
        <p14:creationId xmlns:p14="http://schemas.microsoft.com/office/powerpoint/2010/main" val="841240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1C799903-48D5-4A31-A1A2-541072D977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20">
            <a:extLst>
              <a:ext uri="{FF2B5EF4-FFF2-40B4-BE49-F238E27FC236}">
                <a16:creationId xmlns:a16="http://schemas.microsoft.com/office/drawing/2014/main" id="{8EFFF109-FC58-4FD3-BE05-9775A1310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E1B96AD6-92A9-4273-A62B-96A1C3E0BA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B37106F-DFA0-4C21-8711-078740B0504C}"/>
              </a:ext>
            </a:extLst>
          </p:cNvPr>
          <p:cNvSpPr>
            <a:spLocks noGrp="1"/>
          </p:cNvSpPr>
          <p:nvPr>
            <p:ph idx="1"/>
          </p:nvPr>
        </p:nvSpPr>
        <p:spPr>
          <a:xfrm>
            <a:off x="5297609" y="872197"/>
            <a:ext cx="6448914" cy="5115267"/>
          </a:xfrm>
        </p:spPr>
        <p:txBody>
          <a:bodyPr anchor="ctr">
            <a:normAutofit/>
          </a:bodyPr>
          <a:lstStyle/>
          <a:p>
            <a:pPr marL="0" indent="0">
              <a:buNone/>
            </a:pPr>
            <a:r>
              <a:rPr lang="en-GB" sz="2000" dirty="0">
                <a:solidFill>
                  <a:srgbClr val="474747"/>
                </a:solidFill>
              </a:rPr>
              <a:t> In Section 10 of the Children (Scotland) Bill, it previously stated that a local authority will have a duty to </a:t>
            </a:r>
            <a:r>
              <a:rPr lang="en-GB" sz="2000" i="1" dirty="0">
                <a:solidFill>
                  <a:srgbClr val="474747"/>
                </a:solidFill>
              </a:rPr>
              <a:t>“…take such steps to promote, on a regular basis, personal relations and direct contact between the child and [their sibling where] both practicable and appropriate.”</a:t>
            </a:r>
            <a:r>
              <a:rPr lang="en-GB" sz="2000" dirty="0">
                <a:solidFill>
                  <a:srgbClr val="474747"/>
                </a:solidFill>
              </a:rPr>
              <a:t> SUFS has consistently suggested that greater clarity was needed regarding the use of the term ‘practicable’ and wrote to MSPs ahead of both the Stage 1 and Stage 2 debates to ask for this term to be removed from the wording of the Bill</a:t>
            </a:r>
            <a:r>
              <a:rPr lang="en-GB" sz="2000" dirty="0">
                <a:solidFill>
                  <a:srgbClr val="474747"/>
                </a:solidFill>
                <a:latin typeface="Open Sans"/>
              </a:rPr>
              <a:t>.</a:t>
            </a:r>
            <a:endParaRPr lang="en-GB" sz="2000" dirty="0"/>
          </a:p>
        </p:txBody>
      </p:sp>
      <p:sp>
        <p:nvSpPr>
          <p:cNvPr id="7" name="TextBox 6">
            <a:extLst>
              <a:ext uri="{FF2B5EF4-FFF2-40B4-BE49-F238E27FC236}">
                <a16:creationId xmlns:a16="http://schemas.microsoft.com/office/drawing/2014/main" id="{5069C30F-E138-4F17-AD63-532BB7044C47}"/>
              </a:ext>
            </a:extLst>
          </p:cNvPr>
          <p:cNvSpPr txBox="1"/>
          <p:nvPr/>
        </p:nvSpPr>
        <p:spPr>
          <a:xfrm flipH="1">
            <a:off x="743277" y="1563756"/>
            <a:ext cx="2808306" cy="2062103"/>
          </a:xfrm>
          <a:prstGeom prst="rect">
            <a:avLst/>
          </a:prstGeom>
          <a:noFill/>
        </p:spPr>
        <p:txBody>
          <a:bodyPr wrap="square" rtlCol="0">
            <a:spAutoFit/>
          </a:bodyPr>
          <a:lstStyle/>
          <a:p>
            <a:pPr>
              <a:spcAft>
                <a:spcPts val="600"/>
              </a:spcAft>
            </a:pPr>
            <a:r>
              <a:rPr lang="en-GB" sz="3200" dirty="0">
                <a:solidFill>
                  <a:srgbClr val="7030A0"/>
                </a:solidFill>
              </a:rPr>
              <a:t>Stand Up For Siblings and the Children (Scotland) Bill</a:t>
            </a:r>
          </a:p>
        </p:txBody>
      </p:sp>
      <p:pic>
        <p:nvPicPr>
          <p:cNvPr id="4" name="Picture 3" descr="A drawing of a face&#10;&#10;Description automatically generated">
            <a:extLst>
              <a:ext uri="{FF2B5EF4-FFF2-40B4-BE49-F238E27FC236}">
                <a16:creationId xmlns:a16="http://schemas.microsoft.com/office/drawing/2014/main" id="{2338516B-43A6-4E3D-9DD2-B42212D1A6B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04911" y="3864737"/>
            <a:ext cx="3383529" cy="1344978"/>
          </a:xfrm>
          <a:prstGeom prst="rect">
            <a:avLst/>
          </a:prstGeom>
        </p:spPr>
      </p:pic>
    </p:spTree>
    <p:extLst>
      <p:ext uri="{BB962C8B-B14F-4D97-AF65-F5344CB8AC3E}">
        <p14:creationId xmlns:p14="http://schemas.microsoft.com/office/powerpoint/2010/main" val="1996858175"/>
      </p:ext>
    </p:extLst>
  </p:cSld>
  <p:clrMapOvr>
    <a:masterClrMapping/>
  </p:clrMapOvr>
</p:sld>
</file>

<file path=ppt/theme/theme1.xml><?xml version="1.0" encoding="utf-8"?>
<a:theme xmlns:a="http://schemas.openxmlformats.org/drawingml/2006/main" name="AccentBoxVTI">
  <a:themeElements>
    <a:clrScheme name="AnalogousFromRegularSeedLeftStep">
      <a:dk1>
        <a:srgbClr val="000000"/>
      </a:dk1>
      <a:lt1>
        <a:srgbClr val="FFFFFF"/>
      </a:lt1>
      <a:dk2>
        <a:srgbClr val="243B41"/>
      </a:dk2>
      <a:lt2>
        <a:srgbClr val="E2E8E6"/>
      </a:lt2>
      <a:accent1>
        <a:srgbClr val="C34D78"/>
      </a:accent1>
      <a:accent2>
        <a:srgbClr val="B13B98"/>
      </a:accent2>
      <a:accent3>
        <a:srgbClr val="AB4DC3"/>
      </a:accent3>
      <a:accent4>
        <a:srgbClr val="764DB9"/>
      </a:accent4>
      <a:accent5>
        <a:srgbClr val="5659C6"/>
      </a:accent5>
      <a:accent6>
        <a:srgbClr val="3B70B1"/>
      </a:accent6>
      <a:hlink>
        <a:srgbClr val="319470"/>
      </a:hlink>
      <a:folHlink>
        <a:srgbClr val="828282"/>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8214BD9ABC6EA4CB4F958B516AF7B7E" ma:contentTypeVersion="11" ma:contentTypeDescription="Create a new document." ma:contentTypeScope="" ma:versionID="e5f394ac46f823ff45b11a663811d518">
  <xsd:schema xmlns:xsd="http://www.w3.org/2001/XMLSchema" xmlns:xs="http://www.w3.org/2001/XMLSchema" xmlns:p="http://schemas.microsoft.com/office/2006/metadata/properties" xmlns:ns2="969703d5-c4e3-4491-b836-7a20d2b11272" xmlns:ns3="cdf03022-26e1-4b66-b1e1-cce8efd1ee02" targetNamespace="http://schemas.microsoft.com/office/2006/metadata/properties" ma:root="true" ma:fieldsID="a554298d3cfb893d83959739db223f1e" ns2:_="" ns3:_="">
    <xsd:import namespace="969703d5-c4e3-4491-b836-7a20d2b11272"/>
    <xsd:import namespace="cdf03022-26e1-4b66-b1e1-cce8efd1ee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9703d5-c4e3-4491-b836-7a20d2b112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f03022-26e1-4b66-b1e1-cce8efd1ee0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A6089E-3635-49ED-A340-0DA25E371CF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B1555AF-8870-4BBB-84B7-74BFC4BDB0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9703d5-c4e3-4491-b836-7a20d2b11272"/>
    <ds:schemaRef ds:uri="cdf03022-26e1-4b66-b1e1-cce8efd1ee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63772F-B1D6-41B3-BA89-128D38DCDA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TotalTime>
  <Words>897</Words>
  <Application>Microsoft Office PowerPoint</Application>
  <PresentationFormat>Widescreen</PresentationFormat>
  <Paragraphs>61</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Avenir Next LT Pro</vt:lpstr>
      <vt:lpstr>Bradley Hand ITC</vt:lpstr>
      <vt:lpstr>Calibri</vt:lpstr>
      <vt:lpstr>Open Sans</vt:lpstr>
      <vt:lpstr>Times New Roman</vt:lpstr>
      <vt:lpstr>AccentBoxVTI</vt:lpstr>
      <vt:lpstr>Maintaining Sibling Relationships</vt:lpstr>
      <vt:lpstr>Contact Between Siblings</vt:lpstr>
      <vt:lpstr>Contact Between Siblings</vt:lpstr>
      <vt:lpstr>Contact Between Siblings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Maintaining Sibling Relationships</dc:title>
  <dc:creator>Kate Richardson</dc:creator>
  <cp:lastModifiedBy>McIntyre M (Maryanne) (SCRA)</cp:lastModifiedBy>
  <cp:revision>2</cp:revision>
  <dcterms:created xsi:type="dcterms:W3CDTF">2020-06-29T15:30:51Z</dcterms:created>
  <dcterms:modified xsi:type="dcterms:W3CDTF">2020-07-01T08:49:33Z</dcterms:modified>
</cp:coreProperties>
</file>