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449" r:id="rId2"/>
    <p:sldId id="452" r:id="rId3"/>
    <p:sldId id="477" r:id="rId4"/>
    <p:sldId id="453" r:id="rId5"/>
    <p:sldId id="468" r:id="rId6"/>
    <p:sldId id="469" r:id="rId7"/>
    <p:sldId id="470" r:id="rId8"/>
    <p:sldId id="471" r:id="rId9"/>
    <p:sldId id="472" r:id="rId10"/>
    <p:sldId id="473" r:id="rId11"/>
    <p:sldId id="474" r:id="rId12"/>
    <p:sldId id="475" r:id="rId13"/>
    <p:sldId id="476" r:id="rId14"/>
    <p:sldId id="451" r:id="rId15"/>
    <p:sldId id="444" r:id="rId16"/>
    <p:sldId id="441" r:id="rId17"/>
    <p:sldId id="481" r:id="rId18"/>
    <p:sldId id="483" r:id="rId19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64" autoAdjust="0"/>
  </p:normalViewPr>
  <p:slideViewPr>
    <p:cSldViewPr>
      <p:cViewPr varScale="1">
        <p:scale>
          <a:sx n="104" d="100"/>
          <a:sy n="104" d="100"/>
        </p:scale>
        <p:origin x="1824" y="114"/>
      </p:cViewPr>
      <p:guideLst>
        <p:guide orient="horz" pos="21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6A537-6607-4C3F-BF12-19EF7FB51D9B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73F01-7FA7-465C-B863-FA43B8190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356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CFB71-935C-4389-8D12-957E9A2584E5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CFB71-935C-4389-8D12-957E9A2584E5}" type="slidenum">
              <a:rPr lang="en-GB" smtClean="0"/>
              <a:t>16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o.uk/url?sa=i&amp;rct=j&amp;q=&amp;esrc=s&amp;frm=1&amp;source=images&amp;cd=&amp;cad=rja&amp;uact=8&amp;ved=0ahUKEwiC_8y7lsXKAhWGvhQKHWGOCDEQjRwIBw&amp;url=http://www.penumbra.org.uk/news/aberdeen-short-breaks-service-starts-2016-with-inspectors-commending-excellent-care/&amp;psig=AFQjCNH5wM9WQ2WYDJ3D2M8-IlVaag4jOw&amp;ust=1453818598228344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ved=0ahUKEwiC_8y7lsXKAhWGvhQKHWGOCDEQjRwIBw&amp;url=http://www.penumbra.org.uk/news/aberdeen-short-breaks-service-starts-2016-with-inspectors-commending-excellent-care/&amp;psig=AFQjCNH5wM9WQ2WYDJ3D2M8-IlVaag4jOw&amp;ust=145381859822834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o.uk/url?sa=i&amp;rct=j&amp;q=&amp;esrc=s&amp;frm=1&amp;source=images&amp;cd=&amp;cad=rja&amp;uact=8&amp;ved=0ahUKEwiC_8y7lsXKAhWGvhQKHWGOCDEQjRwIBw&amp;url=http://www.penumbra.org.uk/news/aberdeen-short-breaks-service-starts-2016-with-inspectors-commending-excellent-care/&amp;psig=AFQjCNH5wM9WQ2WYDJ3D2M8-IlVaag4jOw&amp;ust=145381859822834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o.uk/url?sa=i&amp;rct=j&amp;q=&amp;esrc=s&amp;frm=1&amp;source=images&amp;cd=&amp;cad=rja&amp;uact=8&amp;ved=0ahUKEwiC_8y7lsXKAhWGvhQKHWGOCDEQjRwIBw&amp;url=http://www.penumbra.org.uk/news/aberdeen-short-breaks-service-starts-2016-with-inspectors-commending-excellent-care/&amp;psig=AFQjCNH5wM9WQ2WYDJ3D2M8-IlVaag4jOw&amp;ust=145381859822834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o.uk/url?sa=i&amp;rct=j&amp;q=&amp;esrc=s&amp;frm=1&amp;source=images&amp;cd=&amp;cad=rja&amp;uact=8&amp;ved=0ahUKEwiC_8y7lsXKAhWGvhQKHWGOCDEQjRwIBw&amp;url=http://www.penumbra.org.uk/news/aberdeen-short-breaks-service-starts-2016-with-inspectors-commending-excellent-care/&amp;psig=AFQjCNH5wM9WQ2WYDJ3D2M8-IlVaag4jOw&amp;ust=145381859822834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ved=0ahUKEwiC_8y7lsXKAhWGvhQKHWGOCDEQjRwIBw&amp;url=http://www.penumbra.org.uk/news/aberdeen-short-breaks-service-starts-2016-with-inspectors-commending-excellent-care/&amp;psig=AFQjCNH5wM9WQ2WYDJ3D2M8-IlVaag4jOw&amp;ust=145381859822834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240" y="568960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smtClean="0">
                <a:solidFill>
                  <a:srgbClr val="7030A0"/>
                </a:solidFill>
              </a:rPr>
              <a:t>SIRCC Conference 2019</a:t>
            </a:r>
            <a:endParaRPr lang="en-GB" dirty="0" smtClean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58385"/>
            <a:ext cx="6400800" cy="1752600"/>
          </a:xfrm>
        </p:spPr>
        <p:txBody>
          <a:bodyPr/>
          <a:lstStyle/>
          <a:p>
            <a:r>
              <a:rPr lang="en-GB" dirty="0" smtClean="0"/>
              <a:t>Supporting and promoting sibling relationships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 descr="http://www.penumbra.org.uk/wp-content/uploads/2015/10/Care-Inspectorate-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945" y="2882900"/>
            <a:ext cx="1812925" cy="109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160" y="2882900"/>
            <a:ext cx="2085975" cy="1000760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/>
        </p:nvSpPr>
        <p:spPr>
          <a:xfrm>
            <a:off x="-998220" y="3814445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solidFill>
                  <a:srgbClr val="7030A0"/>
                </a:solidFill>
              </a:rPr>
              <a:t>Young Inspection Volunteers </a:t>
            </a:r>
            <a:endParaRPr lang="en-GB" dirty="0" smtClean="0"/>
          </a:p>
          <a:p>
            <a:endParaRPr lang="en-GB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1425" y="3111500"/>
            <a:ext cx="2124075" cy="7721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Picture 16" descr="Girlfriends sitting on sofa, hating each other after heated argu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25" y="274955"/>
            <a:ext cx="9099550" cy="606107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 Box 27"/>
          <p:cNvSpPr txBox="1"/>
          <p:nvPr/>
        </p:nvSpPr>
        <p:spPr>
          <a:xfrm>
            <a:off x="515303" y="3885883"/>
            <a:ext cx="6589395" cy="115379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r>
              <a:rPr lang="en-US" altLang="zh-CN" sz="4800" b="1" kern="10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CC00CC"/>
                </a:solidFill>
                <a:effectLst>
                  <a:outerShdw blurRad="49999" dist="50800" dir="7500000" algn="tl">
                    <a:srgbClr val="000000">
                      <a:alpha val="35000"/>
                    </a:srgbClr>
                  </a:outerShdw>
                </a:effectLst>
                <a:latin typeface="Segoe Script" panose="030B0504020000000003" charset="0"/>
                <a:ea typeface="Times New Roman" panose="02020603050405020304"/>
                <a:cs typeface="Segoe Script" panose="030B0504020000000003" charset="0"/>
                <a:sym typeface="Times New Roman" panose="02020603050405020304"/>
              </a:rPr>
              <a:t>Push Buttons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" name="Picture 18" descr="Group of men discuss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" y="243205"/>
            <a:ext cx="9043670" cy="637159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 Box 29"/>
          <p:cNvSpPr txBox="1"/>
          <p:nvPr/>
        </p:nvSpPr>
        <p:spPr>
          <a:xfrm>
            <a:off x="1215708" y="4554538"/>
            <a:ext cx="6589395" cy="116649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r>
              <a:rPr lang="en-US" altLang="zh-CN" sz="4800" b="1" kern="100">
                <a:ln w="19050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17375E"/>
                </a:solidFill>
                <a:effectLst>
                  <a:outerShdw blurRad="49999" dist="50800" dir="7500000" algn="tl">
                    <a:srgbClr val="000000">
                      <a:alpha val="35000"/>
                    </a:srgbClr>
                  </a:outerShdw>
                </a:effectLst>
                <a:latin typeface="Segoe Script" panose="030B0504020000000003" charset="0"/>
                <a:ea typeface="Times New Roman" panose="02020603050405020304"/>
                <a:cs typeface="Segoe Script" panose="030B0504020000000003" charset="0"/>
                <a:sym typeface="Times New Roman" panose="02020603050405020304"/>
              </a:rPr>
              <a:t>Connection</a:t>
            </a:r>
            <a:endParaRPr lang="en-US" altLang="zh-CN" sz="1400" b="1" kern="100">
              <a:ln w="19050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17375E"/>
              </a:solidFill>
              <a:effectLst>
                <a:outerShdw blurRad="49999" dist="50800" dir="7500000" algn="tl">
                  <a:srgbClr val="000000">
                    <a:alpha val="35000"/>
                  </a:srgbClr>
                </a:outerShdw>
              </a:effectLst>
              <a:latin typeface="Segoe Script" panose="030B0504020000000003" charset="0"/>
              <a:ea typeface="Times New Roman" panose="02020603050405020304"/>
              <a:cs typeface="Segoe Script" panose="030B0504020000000003" charset="0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" name="Picture 20" descr="Portrait of distraught girl covering her ears with two hand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460" y="520065"/>
            <a:ext cx="8895715" cy="592582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 Box 28"/>
          <p:cNvSpPr txBox="1"/>
          <p:nvPr/>
        </p:nvSpPr>
        <p:spPr>
          <a:xfrm>
            <a:off x="-404812" y="4650423"/>
            <a:ext cx="6589395" cy="116649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r>
              <a:rPr lang="en-US" altLang="zh-CN" sz="4800" b="1" kern="100">
                <a:ln w="19050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C0000"/>
                </a:solidFill>
                <a:effectLst>
                  <a:outerShdw blurRad="49999" dist="50800" dir="7500000" algn="tl">
                    <a:srgbClr val="000000">
                      <a:alpha val="35000"/>
                    </a:srgbClr>
                  </a:outerShdw>
                </a:effectLst>
                <a:latin typeface="Segoe Script" panose="030B0504020000000003" charset="0"/>
                <a:ea typeface="Times New Roman" panose="02020603050405020304"/>
                <a:cs typeface="Segoe Script" panose="030B0504020000000003" charset="0"/>
                <a:sym typeface="Times New Roman" panose="02020603050405020304"/>
              </a:rPr>
              <a:t>Stressful</a:t>
            </a:r>
            <a:endParaRPr lang="en-US" altLang="zh-CN" sz="1400" b="1" kern="100">
              <a:ln w="19050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CC0000"/>
              </a:solidFill>
              <a:effectLst>
                <a:outerShdw blurRad="49999" dist="50800" dir="7500000" algn="tl">
                  <a:srgbClr val="000000">
                    <a:alpha val="35000"/>
                  </a:srgbClr>
                </a:outerShdw>
              </a:effectLst>
              <a:latin typeface="Segoe Script" panose="030B0504020000000003" charset="0"/>
              <a:ea typeface="Times New Roman" panose="02020603050405020304"/>
              <a:cs typeface="Segoe Script" panose="030B0504020000000003" charset="0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55" y="403860"/>
            <a:ext cx="9102725" cy="6050280"/>
          </a:xfrm>
          <a:prstGeom prst="rect">
            <a:avLst/>
          </a:prstGeom>
          <a:noFill/>
        </p:spPr>
      </p:pic>
      <p:sp>
        <p:nvSpPr>
          <p:cNvPr id="30" name="Text Box 30"/>
          <p:cNvSpPr txBox="1"/>
          <p:nvPr/>
        </p:nvSpPr>
        <p:spPr>
          <a:xfrm>
            <a:off x="1373823" y="4194493"/>
            <a:ext cx="6589395" cy="116649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r>
              <a:rPr lang="en-US" altLang="zh-CN" sz="4800" b="1" kern="100">
                <a:ln w="1905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79646"/>
                </a:solidFill>
                <a:effectLst>
                  <a:outerShdw blurRad="49999" dist="50800" dir="7500000" algn="tl">
                    <a:srgbClr val="000000">
                      <a:alpha val="35000"/>
                    </a:srgbClr>
                  </a:outerShdw>
                </a:effectLst>
                <a:latin typeface="Segoe Script" panose="030B0504020000000003" charset="0"/>
                <a:ea typeface="Times New Roman" panose="02020603050405020304"/>
                <a:cs typeface="Segoe Script" panose="030B0504020000000003" charset="0"/>
                <a:sym typeface="Times New Roman" panose="02020603050405020304"/>
              </a:rPr>
              <a:t>Stranger</a:t>
            </a:r>
            <a:endParaRPr lang="en-US" altLang="zh-CN" sz="1400" b="1" kern="100">
              <a:ln w="19050" cap="flat" cmpd="sng" algn="ctr">
                <a:solidFill>
                  <a:srgbClr val="000000"/>
                </a:solidFill>
                <a:prstDash val="solid"/>
                <a:round/>
              </a:ln>
              <a:solidFill>
                <a:srgbClr val="F79646"/>
              </a:solidFill>
              <a:effectLst>
                <a:outerShdw blurRad="49999" dist="50800" dir="7500000" algn="tl">
                  <a:srgbClr val="000000">
                    <a:alpha val="35000"/>
                  </a:srgbClr>
                </a:outerShdw>
              </a:effectLst>
              <a:latin typeface="Segoe Script" panose="030B0504020000000003" charset="0"/>
              <a:ea typeface="Times New Roman" panose="02020603050405020304"/>
              <a:cs typeface="Segoe Script" panose="030B0504020000000003" charset="0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Siblings Matter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Enduring relationship.</a:t>
            </a:r>
          </a:p>
          <a:p>
            <a:r>
              <a:rPr lang="en-GB" dirty="0" smtClean="0"/>
              <a:t>Evolve and change.</a:t>
            </a:r>
          </a:p>
          <a:p>
            <a:r>
              <a:rPr lang="en-GB" dirty="0" smtClean="0"/>
              <a:t>Similarities and differences.</a:t>
            </a:r>
          </a:p>
          <a:p>
            <a:r>
              <a:rPr lang="en-GB" dirty="0" smtClean="0"/>
              <a:t>Important source of lifetime support, sense of self and identity. </a:t>
            </a:r>
          </a:p>
          <a:p>
            <a:r>
              <a:rPr lang="en-GB" dirty="0" smtClean="0"/>
              <a:t>Build on strengths and support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 descr="http://www.penumbra.org.uk/wp-content/uploads/2015/10/Care-Inspectorate-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52400"/>
            <a:ext cx="1762125" cy="106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50" y="210185"/>
            <a:ext cx="1972310" cy="9461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04800"/>
            <a:ext cx="4876800" cy="19501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0480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/>
              <a:t>2.13  If a decision is taken against my wishes, I am supported to understand why.</a:t>
            </a:r>
          </a:p>
          <a:p>
            <a:endParaRPr lang="en-GB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04800"/>
            <a:ext cx="4876800" cy="19501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04800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/>
              <a:t>4.10  As a child or young person unable to live with my immediate family, I can live with wider family members alongside my brothers and sisters if I want this and where it is possible and safe.</a:t>
            </a:r>
            <a:endParaRPr lang="en-GB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6" name="Content Placeholder 5" descr="http://www.penumbra.org.uk/wp-content/uploads/2015/10/Care-Inspectorate-logo.pn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274955"/>
            <a:ext cx="1292860" cy="78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50" y="210185"/>
            <a:ext cx="1972310" cy="94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1981200"/>
            <a:ext cx="5943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 smtClean="0"/>
          </a:p>
          <a:p>
            <a:endParaRPr lang="en-GB" dirty="0"/>
          </a:p>
          <a:p>
            <a:r>
              <a:rPr lang="en-GB" b="1" dirty="0" smtClean="0"/>
              <a:t>Take some time to discuss the scenarios you have been given in small groups.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b="1" dirty="0" smtClean="0"/>
              <a:t>Share and discuss examples from your own practice of the success and challenges in supporting sibling relationships.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pic>
        <p:nvPicPr>
          <p:cNvPr id="6" name="Content Placeholder 5" descr="http://www.penumbra.org.uk/wp-content/uploads/2015/10/Care-Inspectorate-logo.pn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274955"/>
            <a:ext cx="1292860" cy="78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50" y="210185"/>
            <a:ext cx="1972310" cy="94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23622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 smtClean="0"/>
          </a:p>
          <a:p>
            <a:r>
              <a:rPr lang="en-GB" sz="2800" dirty="0" smtClean="0"/>
              <a:t>Moving Forward- Thomas</a:t>
            </a:r>
          </a:p>
        </p:txBody>
      </p:sp>
    </p:spTree>
    <p:extLst>
      <p:ext uri="{BB962C8B-B14F-4D97-AF65-F5344CB8AC3E}">
        <p14:creationId xmlns:p14="http://schemas.microsoft.com/office/powerpoint/2010/main" val="3870564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Innovation fund</a:t>
            </a:r>
          </a:p>
          <a:p>
            <a:r>
              <a:rPr lang="en-GB" dirty="0" smtClean="0"/>
              <a:t>Young Inspection Volunteers-Level 7 HNC qualification-Connection and voice</a:t>
            </a:r>
          </a:p>
          <a:p>
            <a:r>
              <a:rPr lang="en-GB" dirty="0" smtClean="0"/>
              <a:t>Filming- skills and messages</a:t>
            </a:r>
          </a:p>
          <a:p>
            <a:r>
              <a:rPr lang="en-GB" dirty="0" smtClean="0"/>
              <a:t>Health and Social Care Standards-Across the lifespan</a:t>
            </a:r>
          </a:p>
          <a:p>
            <a:r>
              <a:rPr lang="en-GB" dirty="0" smtClean="0"/>
              <a:t>Chance to connect and collaborate- CELCIS, Independent Care Review and Stand up for Siblings</a:t>
            </a:r>
          </a:p>
          <a:p>
            <a:r>
              <a:rPr lang="en-GB" dirty="0" smtClean="0"/>
              <a:t>Introduce first film- discussion</a:t>
            </a:r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http://www.penumbra.org.uk/wp-content/uploads/2015/10/Care-Inspectorate-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52400"/>
            <a:ext cx="1762125" cy="106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50" y="210185"/>
            <a:ext cx="1972310" cy="946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5400"/>
              <a:t>Siblings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51125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altLang="en-US" sz="4800"/>
              <a:t>Some of the words and phrases we came up with: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50" y="210185"/>
            <a:ext cx="1972310" cy="946150"/>
          </a:xfrm>
          <a:prstGeom prst="rect">
            <a:avLst/>
          </a:prstGeom>
        </p:spPr>
      </p:pic>
      <p:pic>
        <p:nvPicPr>
          <p:cNvPr id="5" name="Picture 4" descr="http://www.penumbra.org.uk/wp-content/uploads/2015/10/Care-Inspectorate-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52400"/>
            <a:ext cx="1762125" cy="106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  </a:t>
            </a:r>
          </a:p>
        </p:txBody>
      </p:sp>
      <p:pic>
        <p:nvPicPr>
          <p:cNvPr id="4" name="Content Placeholder 3" descr="Silhouette of mother with her daughter and bicyc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628650"/>
            <a:ext cx="8254365" cy="54978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5"/>
          <p:cNvSpPr txBox="1"/>
          <p:nvPr/>
        </p:nvSpPr>
        <p:spPr>
          <a:xfrm>
            <a:off x="1021398" y="1417638"/>
            <a:ext cx="6085205" cy="201739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r>
              <a:rPr lang="en-US" altLang="zh-CN" sz="7200" kern="100">
                <a:ln w="1841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Segoe Script" panose="030B0504020000000003" charset="0"/>
                <a:ea typeface="Times New Roman" panose="02020603050405020304"/>
                <a:cs typeface="Segoe Script" panose="030B0504020000000003" charset="0"/>
                <a:sym typeface="Times New Roman" panose="02020603050405020304"/>
              </a:rPr>
              <a:t>Sharing</a:t>
            </a:r>
            <a:endParaRPr lang="en-US" altLang="zh-CN" sz="1600" kern="100">
              <a:latin typeface="Segoe Script" panose="030B0504020000000003" charset="0"/>
              <a:ea typeface="Times New Roman" panose="02020603050405020304"/>
              <a:cs typeface="Segoe Script" panose="030B0504020000000003" charset="0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10" descr="An overhead view of smiling brother and sister making fun on be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710" y="375285"/>
            <a:ext cx="8958580" cy="596773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 Box 19"/>
          <p:cNvSpPr txBox="1"/>
          <p:nvPr/>
        </p:nvSpPr>
        <p:spPr>
          <a:xfrm>
            <a:off x="535305" y="970915"/>
            <a:ext cx="6531610" cy="159575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r>
              <a:rPr lang="en-US" altLang="zh-CN" sz="5400" b="1" kern="100">
                <a:ln w="11430" cap="flat" cmpd="sng" algn="ctr">
                  <a:noFill/>
                  <a:prstDash val="solid"/>
                  <a:round/>
                </a:ln>
                <a:gradFill>
                  <a:gsLst>
                    <a:gs pos="0">
                      <a:srgbClr val="FC7B79"/>
                    </a:gs>
                    <a:gs pos="75000">
                      <a:srgbClr val="CF2C28"/>
                    </a:gs>
                    <a:gs pos="100000">
                      <a:srgbClr val="C90000"/>
                    </a:gs>
                  </a:gsLst>
                  <a:lin ang="5400000" scaled="0"/>
                </a:gradFill>
                <a:effectLst>
                  <a:outerShdw blurRad="50800" dist="39001" dir="5460000" algn="tl">
                    <a:srgbClr val="000000">
                      <a:alpha val="38000"/>
                    </a:srgbClr>
                  </a:outerShdw>
                </a:effectLst>
                <a:latin typeface="Segoe Script" panose="030B0504020000000003" charset="0"/>
                <a:ea typeface="Times New Roman" panose="02020603050405020304"/>
                <a:cs typeface="Segoe Script" panose="030B0504020000000003" charset="0"/>
                <a:sym typeface="Times New Roman" panose="02020603050405020304"/>
              </a:rPr>
              <a:t>Special Bond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8" descr="Two little brothers have fun lying on a green field in the ray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550" y="523240"/>
            <a:ext cx="8724265" cy="581088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21"/>
          <p:cNvSpPr txBox="1"/>
          <p:nvPr/>
        </p:nvSpPr>
        <p:spPr>
          <a:xfrm>
            <a:off x="-181292" y="761048"/>
            <a:ext cx="9506585" cy="116649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r>
              <a:rPr lang="en-US" altLang="zh-CN" sz="4800" b="1" kern="100">
                <a:ln w="11430" cap="flat" cmpd="sng" algn="ctr">
                  <a:noFill/>
                  <a:prstDash val="solid"/>
                  <a:round/>
                </a:ln>
                <a:gradFill>
                  <a:gsLst>
                    <a:gs pos="0">
                      <a:srgbClr val="FC7B79"/>
                    </a:gs>
                    <a:gs pos="75000">
                      <a:srgbClr val="CF2C28"/>
                    </a:gs>
                    <a:gs pos="100000">
                      <a:srgbClr val="C90000"/>
                    </a:gs>
                  </a:gsLst>
                  <a:lin ang="5400000" scaled="0"/>
                </a:gradFill>
                <a:effectLst>
                  <a:outerShdw blurRad="50800" dist="39001" dir="5460000" algn="tl">
                    <a:srgbClr val="000000">
                      <a:alpha val="38000"/>
                    </a:srgbClr>
                  </a:outerShdw>
                </a:effectLst>
                <a:latin typeface="Segoe Script" panose="030B0504020000000003" charset="0"/>
                <a:ea typeface="Times New Roman" panose="02020603050405020304"/>
                <a:cs typeface="Segoe Script" panose="030B0504020000000003" charset="0"/>
                <a:sym typeface="Times New Roman" panose="02020603050405020304"/>
              </a:rPr>
              <a:t>Shared Experiences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" name="Picture 22" descr="A young family with children spends the weekend on the shores of the cold baltic se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350" y="556260"/>
            <a:ext cx="8876665" cy="591248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 Box 23"/>
          <p:cNvSpPr txBox="1"/>
          <p:nvPr/>
        </p:nvSpPr>
        <p:spPr>
          <a:xfrm>
            <a:off x="-425767" y="734378"/>
            <a:ext cx="9995535" cy="178117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r>
              <a:rPr lang="en-US" altLang="zh-CN" sz="4800" b="1" kern="100" spc="300">
                <a:ln w="11430" cap="flat" cmpd="sng" algn="ctr">
                  <a:solidFill>
                    <a:srgbClr val="F4F6F9"/>
                  </a:solidFill>
                  <a:prstDash val="solid"/>
                  <a:miter lim="0"/>
                </a:ln>
                <a:gradFill>
                  <a:gsLst>
                    <a:gs pos="10000">
                      <a:srgbClr val="6399ED"/>
                    </a:gs>
                    <a:gs pos="75000">
                      <a:srgbClr val="235B9F"/>
                    </a:gs>
                  </a:gsLst>
                  <a:lin ang="5400000" scaled="0"/>
                </a:gradFill>
                <a:effectLst>
                  <a:glow rad="45504">
                    <a:srgbClr val="0D7BFF">
                      <a:alpha val="35000"/>
                    </a:srgbClr>
                  </a:glow>
                </a:effectLst>
                <a:latin typeface="Segoe Script" panose="030B0504020000000003" charset="0"/>
                <a:ea typeface="Times New Roman" panose="02020603050405020304"/>
                <a:cs typeface="Segoe Script" panose="030B0504020000000003" charset="0"/>
                <a:sym typeface="Times New Roman" panose="02020603050405020304"/>
              </a:rPr>
              <a:t>Age gap becomes less important over time</a:t>
            </a:r>
            <a:endParaRPr lang="en-US" altLang="zh-CN" sz="1400" b="1" kern="100" spc="300">
              <a:ln w="11430" cap="flat" cmpd="sng" algn="ctr">
                <a:solidFill>
                  <a:srgbClr val="F4F6F9"/>
                </a:solidFill>
                <a:prstDash val="solid"/>
                <a:miter lim="0"/>
              </a:ln>
              <a:gradFill>
                <a:gsLst>
                  <a:gs pos="10000">
                    <a:srgbClr val="6399ED"/>
                  </a:gs>
                  <a:gs pos="75000">
                    <a:srgbClr val="235B9F"/>
                  </a:gs>
                </a:gsLst>
                <a:lin ang="5400000" scaled="0"/>
              </a:gradFill>
              <a:effectLst>
                <a:glow rad="45504">
                  <a:srgbClr val="0D7BFF">
                    <a:alpha val="35000"/>
                  </a:srgbClr>
                </a:glow>
              </a:effectLst>
              <a:latin typeface="Segoe Script" panose="030B0504020000000003" charset="0"/>
              <a:ea typeface="Times New Roman" panose="02020603050405020304"/>
              <a:cs typeface="Segoe Script" panose="030B0504020000000003" charset="0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4" descr="Superhero kid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" y="132715"/>
            <a:ext cx="8800465" cy="659257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 Box 25"/>
          <p:cNvSpPr txBox="1"/>
          <p:nvPr/>
        </p:nvSpPr>
        <p:spPr>
          <a:xfrm>
            <a:off x="-119697" y="4396423"/>
            <a:ext cx="9506585" cy="116649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r>
              <a:rPr lang="en-US" altLang="zh-CN" sz="4800" b="1" kern="10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49999" dist="50800" dir="7500000" algn="tl">
                    <a:srgbClr val="000000">
                      <a:alpha val="35000"/>
                    </a:srgbClr>
                  </a:outerShdw>
                </a:effectLst>
                <a:latin typeface="Segoe Script" panose="030B0504020000000003" charset="0"/>
                <a:ea typeface="Times New Roman" panose="02020603050405020304"/>
                <a:cs typeface="Segoe Script" panose="030B0504020000000003" charset="0"/>
                <a:sym typeface="Times New Roman" panose="02020603050405020304"/>
              </a:rPr>
              <a:t>Dramatic</a:t>
            </a:r>
            <a:endParaRPr lang="en-US" altLang="zh-CN" sz="1400" b="1" kern="100">
              <a:ln w="19050" cap="flat" cmpd="sng" algn="ctr">
                <a:solidFill>
                  <a:srgbClr val="FEFEFE"/>
                </a:solidFill>
                <a:prstDash val="solid"/>
                <a:round/>
              </a:ln>
              <a:solidFill>
                <a:srgbClr val="FFFF00"/>
              </a:solidFill>
              <a:effectLst>
                <a:outerShdw blurRad="49999" dist="50800" dir="7500000" algn="tl">
                  <a:srgbClr val="000000">
                    <a:alpha val="35000"/>
                  </a:srgbClr>
                </a:outerShdw>
              </a:effectLst>
              <a:latin typeface="Segoe Script" panose="030B0504020000000003" charset="0"/>
              <a:ea typeface="Times New Roman" panose="02020603050405020304"/>
              <a:cs typeface="Segoe Script" panose="030B0504020000000003" charset="0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5" descr="Charming girlfriends watching photo camer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980" y="329565"/>
            <a:ext cx="8956675" cy="597535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 Box 26"/>
          <p:cNvSpPr txBox="1"/>
          <p:nvPr/>
        </p:nvSpPr>
        <p:spPr>
          <a:xfrm>
            <a:off x="-181927" y="4212273"/>
            <a:ext cx="9506585" cy="116649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r>
              <a:rPr lang="en-US" altLang="zh-CN" sz="4800" b="1" kern="10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49999" dist="50800" dir="7500000" algn="tl">
                    <a:srgbClr val="000000">
                      <a:alpha val="35000"/>
                    </a:srgbClr>
                  </a:outerShdw>
                </a:effectLst>
                <a:latin typeface="Segoe Script" panose="030B0504020000000003" charset="0"/>
                <a:ea typeface="Times New Roman" panose="02020603050405020304"/>
                <a:cs typeface="Segoe Script" panose="030B0504020000000003" charset="0"/>
                <a:sym typeface="Times New Roman" panose="02020603050405020304"/>
              </a:rPr>
              <a:t>Someone to turn to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216</Words>
  <Application>Microsoft Office PowerPoint</Application>
  <PresentationFormat>On-screen Show (4:3)</PresentationFormat>
  <Paragraphs>47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Segoe Script</vt:lpstr>
      <vt:lpstr>Times New Roman</vt:lpstr>
      <vt:lpstr>Office Theme</vt:lpstr>
      <vt:lpstr> SIRCC Conference 2019</vt:lpstr>
      <vt:lpstr>Background</vt:lpstr>
      <vt:lpstr>Siblings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Siblings Matter</vt:lpstr>
      <vt:lpstr>PowerPoint Presentation</vt:lpstr>
      <vt:lpstr>PowerPoint Presentation</vt:lpstr>
      <vt:lpstr>Discussion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Mathias, Henry</dc:creator>
  <cp:lastModifiedBy>McIntyre M (Maryanne) (SCRA)</cp:lastModifiedBy>
  <cp:revision>170</cp:revision>
  <cp:lastPrinted>2019-02-08T09:37:00Z</cp:lastPrinted>
  <dcterms:created xsi:type="dcterms:W3CDTF">2006-08-16T00:00:00Z</dcterms:created>
  <dcterms:modified xsi:type="dcterms:W3CDTF">2020-11-24T19:18:05Z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1033-10.2.0.7635</vt:lpwstr>
  </property>
</Properties>
</file>