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49" r:id="rId2"/>
    <p:sldId id="452" r:id="rId3"/>
    <p:sldId id="477" r:id="rId4"/>
    <p:sldId id="453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51" r:id="rId15"/>
    <p:sldId id="444" r:id="rId16"/>
    <p:sldId id="441" r:id="rId17"/>
    <p:sldId id="481" r:id="rId18"/>
    <p:sldId id="483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6A537-6607-4C3F-BF12-19EF7FB51D9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73F01-7FA7-465C-B863-FA43B8190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FB71-935C-4389-8D12-957E9A2584E5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FB71-935C-4389-8D12-957E9A2584E5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iC_8y7lsXKAhWGvhQKHWGOCDEQjRwIBw&amp;url=http://www.penumbra.org.uk/news/aberdeen-short-breaks-service-starts-2016-with-inspectors-commending-excellent-care/&amp;psig=AFQjCNH5wM9WQ2WYDJ3D2M8-IlVaag4jOw&amp;ust=145381859822834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240" y="56896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Scottish Care Leavers Covenant Conference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8385"/>
            <a:ext cx="6400800" cy="1752600"/>
          </a:xfrm>
        </p:spPr>
        <p:txBody>
          <a:bodyPr/>
          <a:lstStyle/>
          <a:p>
            <a:r>
              <a:rPr lang="en-GB" sz="4000" dirty="0" smtClean="0">
                <a:solidFill>
                  <a:srgbClr val="7030A0"/>
                </a:solidFill>
              </a:rPr>
              <a:t>Sibling ships as part of home, connection and felt security</a:t>
            </a:r>
            <a:r>
              <a:rPr lang="en-GB" dirty="0" smtClean="0">
                <a:solidFill>
                  <a:srgbClr val="7030A0"/>
                </a:solidFill>
              </a:rPr>
              <a:t>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http://www.penumbra.org.uk/wp-content/uploads/2015/10/Care-Inspectorate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" y="2882900"/>
            <a:ext cx="181292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0" y="2882900"/>
            <a:ext cx="2085975" cy="100076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-998220" y="381444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7030A0"/>
                </a:solidFill>
              </a:rPr>
              <a:t>Young Inspection Volunteers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5" y="3111500"/>
            <a:ext cx="2124075" cy="772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6" descr="Girlfriends sitting on sofa, hating each other after heated arg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4955"/>
            <a:ext cx="9099550" cy="6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27"/>
          <p:cNvSpPr txBox="1"/>
          <p:nvPr/>
        </p:nvSpPr>
        <p:spPr>
          <a:xfrm>
            <a:off x="515303" y="3885883"/>
            <a:ext cx="6589395" cy="11537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CC00CC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Push Buttons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8" descr="Group of men discuss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" y="243205"/>
            <a:ext cx="9043670" cy="637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29"/>
          <p:cNvSpPr txBox="1"/>
          <p:nvPr/>
        </p:nvSpPr>
        <p:spPr>
          <a:xfrm>
            <a:off x="1215708" y="4554538"/>
            <a:ext cx="658939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17375E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Connection</a:t>
            </a:r>
            <a:endParaRPr lang="en-US" altLang="zh-CN" sz="1400" b="1" kern="10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17375E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20" descr="Portrait of distraught girl covering her ears with two han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" y="520065"/>
            <a:ext cx="8895715" cy="59258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28"/>
          <p:cNvSpPr txBox="1"/>
          <p:nvPr/>
        </p:nvSpPr>
        <p:spPr>
          <a:xfrm>
            <a:off x="-404812" y="4650423"/>
            <a:ext cx="658939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Stressful</a:t>
            </a:r>
            <a:endParaRPr lang="en-US" altLang="zh-CN" sz="1400" b="1" kern="100">
              <a:ln w="19050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C0000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" y="403860"/>
            <a:ext cx="9102725" cy="6050280"/>
          </a:xfrm>
          <a:prstGeom prst="rect">
            <a:avLst/>
          </a:prstGeom>
          <a:noFill/>
        </p:spPr>
      </p:pic>
      <p:sp>
        <p:nvSpPr>
          <p:cNvPr id="30" name="Text Box 30"/>
          <p:cNvSpPr txBox="1"/>
          <p:nvPr/>
        </p:nvSpPr>
        <p:spPr>
          <a:xfrm>
            <a:off x="1373823" y="4194493"/>
            <a:ext cx="658939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79646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Stranger</a:t>
            </a:r>
            <a:endParaRPr lang="en-US" altLang="zh-CN" sz="1400" b="1" kern="10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F79646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Siblings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Enduring relationship.</a:t>
            </a:r>
          </a:p>
          <a:p>
            <a:r>
              <a:rPr lang="en-GB" dirty="0" smtClean="0"/>
              <a:t>Evolve and change.</a:t>
            </a:r>
          </a:p>
          <a:p>
            <a:r>
              <a:rPr lang="en-GB" dirty="0" smtClean="0"/>
              <a:t>Similarities and differences.</a:t>
            </a:r>
          </a:p>
          <a:p>
            <a:r>
              <a:rPr lang="en-GB" dirty="0" smtClean="0"/>
              <a:t>Important source of lifetime support-themes of home, felt security and connection</a:t>
            </a:r>
          </a:p>
          <a:p>
            <a:r>
              <a:rPr lang="en-GB" dirty="0" smtClean="0"/>
              <a:t>Care experienced young people may have been separated from their siblings </a:t>
            </a:r>
          </a:p>
          <a:p>
            <a:r>
              <a:rPr lang="en-GB" dirty="0" smtClean="0"/>
              <a:t>Build on strengths and support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http://www.penumbra.org.uk/wp-content/uploads/2015/10/Care-Inspectorate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762125" cy="1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876800" cy="1950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8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2.13  If a decision is taken against my wishes, I am supported to understand why.</a:t>
            </a:r>
          </a:p>
          <a:p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876800" cy="1950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80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4.10  As a child or young person unable to live with my immediate family, I can live with wider family members alongside my brothers and sisters if I want this and where it is possible and safe.</a:t>
            </a:r>
            <a:endParaRPr lang="en-GB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pic>
        <p:nvPicPr>
          <p:cNvPr id="6" name="Content Placeholder 5" descr="http://www.penumbra.org.uk/wp-content/uploads/2015/10/Care-Inspectorate-logo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4955"/>
            <a:ext cx="129286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835" y="19812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Area for support-emotional and practical.</a:t>
            </a:r>
          </a:p>
          <a:p>
            <a:endParaRPr lang="en-GB" sz="2400" dirty="0"/>
          </a:p>
          <a:p>
            <a:r>
              <a:rPr lang="en-GB" sz="2400" dirty="0" smtClean="0"/>
              <a:t>Worth investing in- lifetime benefits.</a:t>
            </a:r>
          </a:p>
          <a:p>
            <a:endParaRPr lang="en-GB" sz="2400" dirty="0"/>
          </a:p>
          <a:p>
            <a:r>
              <a:rPr lang="en-GB" sz="2400" dirty="0" smtClean="0"/>
              <a:t>Things can change- age gaps become less and relationships can evolve.</a:t>
            </a:r>
          </a:p>
          <a:p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6" name="Content Placeholder 5" descr="http://www.penumbra.org.uk/wp-content/uploads/2015/10/Care-Inspectorate-logo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4955"/>
            <a:ext cx="129286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622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Plan to make further films- next one will be about adults living with dementia in care home setting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Feedback and thoughts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Thank you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056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Innovation fund</a:t>
            </a:r>
          </a:p>
          <a:p>
            <a:r>
              <a:rPr lang="en-GB" dirty="0" smtClean="0"/>
              <a:t>Young Inspection Volunteers-Level 7 HNC qualification-Connection and voice</a:t>
            </a:r>
          </a:p>
          <a:p>
            <a:r>
              <a:rPr lang="en-GB" dirty="0" smtClean="0"/>
              <a:t>Filming- skills and messages</a:t>
            </a:r>
          </a:p>
          <a:p>
            <a:r>
              <a:rPr lang="en-GB" dirty="0" smtClean="0"/>
              <a:t>Health and Social Care Standards-Across the lifespan</a:t>
            </a:r>
          </a:p>
          <a:p>
            <a:r>
              <a:rPr lang="en-GB" dirty="0" smtClean="0"/>
              <a:t>Chance to connect and collaborate- CELCIS, Independent Care Review and Stand up for Siblings</a:t>
            </a:r>
          </a:p>
          <a:p>
            <a:r>
              <a:rPr lang="en-GB" dirty="0" smtClean="0"/>
              <a:t>Introduce first film- discussion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http://www.penumbra.org.uk/wp-content/uploads/2015/10/Care-Inspectorate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762125" cy="1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5400"/>
              <a:t>Siblings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11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4800"/>
              <a:t>Some of the words and phrases we came up with: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10185"/>
            <a:ext cx="1972310" cy="946150"/>
          </a:xfrm>
          <a:prstGeom prst="rect">
            <a:avLst/>
          </a:prstGeom>
        </p:spPr>
      </p:pic>
      <p:pic>
        <p:nvPicPr>
          <p:cNvPr id="5" name="Picture 4" descr="http://www.penumbra.org.uk/wp-content/uploads/2015/10/Care-Inspectorate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762125" cy="1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  </a:t>
            </a:r>
          </a:p>
        </p:txBody>
      </p:sp>
      <p:pic>
        <p:nvPicPr>
          <p:cNvPr id="4" name="Content Placeholder 3" descr="Silhouette of mother with her daughter and bi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8650"/>
            <a:ext cx="8254365" cy="5497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1021398" y="1417638"/>
            <a:ext cx="6085205" cy="20173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7200" kern="10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Sharing</a:t>
            </a:r>
            <a:endParaRPr lang="en-US" altLang="zh-CN" sz="1600" kern="100"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 descr="An overhead view of smiling brother and sister making fun on b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10" y="375285"/>
            <a:ext cx="8958580" cy="596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9"/>
          <p:cNvSpPr txBox="1"/>
          <p:nvPr/>
        </p:nvSpPr>
        <p:spPr>
          <a:xfrm>
            <a:off x="535305" y="970915"/>
            <a:ext cx="6531610" cy="1595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5400" b="1" kern="100">
                <a:ln w="11430" cap="flat" cmpd="sng" algn="ctr">
                  <a:noFill/>
                  <a:prstDash val="solid"/>
                  <a:round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1" dir="5460000" algn="tl">
                    <a:srgbClr val="000000">
                      <a:alpha val="38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Special Bond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Two little brothers have fun lying on a green field in the ra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523240"/>
            <a:ext cx="8724265" cy="58108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21"/>
          <p:cNvSpPr txBox="1"/>
          <p:nvPr/>
        </p:nvSpPr>
        <p:spPr>
          <a:xfrm>
            <a:off x="-181292" y="761048"/>
            <a:ext cx="950658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1430" cap="flat" cmpd="sng" algn="ctr">
                  <a:noFill/>
                  <a:prstDash val="solid"/>
                  <a:round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1" dir="5460000" algn="tl">
                    <a:srgbClr val="000000">
                      <a:alpha val="38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Shared Experiences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2" descr="A young family with children spends the weekend on the shores of the cold baltic s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556260"/>
            <a:ext cx="8876665" cy="59124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3"/>
          <p:cNvSpPr txBox="1"/>
          <p:nvPr/>
        </p:nvSpPr>
        <p:spPr>
          <a:xfrm>
            <a:off x="-425767" y="734378"/>
            <a:ext cx="9995535" cy="17811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 spc="30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rgbClr val="0D7BFF">
                      <a:alpha val="35000"/>
                    </a:srgbClr>
                  </a:glo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Age gap becomes less important over time</a:t>
            </a:r>
            <a:endParaRPr lang="en-US" altLang="zh-CN" sz="1400" b="1" kern="100" spc="300">
              <a:ln w="11430" cap="flat" cmpd="sng" algn="ctr">
                <a:solidFill>
                  <a:srgbClr val="F4F6F9"/>
                </a:solidFill>
                <a:prstDash val="solid"/>
                <a:miter lim="0"/>
              </a:ln>
              <a:gradFill>
                <a:gsLst>
                  <a:gs pos="10000">
                    <a:srgbClr val="6399ED"/>
                  </a:gs>
                  <a:gs pos="75000">
                    <a:srgbClr val="235B9F"/>
                  </a:gs>
                </a:gsLst>
                <a:lin ang="5400000" scaled="0"/>
              </a:gradFill>
              <a:effectLst>
                <a:glow rad="45504">
                  <a:srgbClr val="0D7BFF">
                    <a:alpha val="35000"/>
                  </a:srgbClr>
                </a:glo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4" descr="Superhero ki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32715"/>
            <a:ext cx="8800465" cy="659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25"/>
          <p:cNvSpPr txBox="1"/>
          <p:nvPr/>
        </p:nvSpPr>
        <p:spPr>
          <a:xfrm>
            <a:off x="-119697" y="4396423"/>
            <a:ext cx="950658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Dramatic</a:t>
            </a:r>
            <a:endParaRPr lang="en-US" altLang="zh-CN" sz="1400" b="1" kern="100">
              <a:ln w="19050" cap="flat" cmpd="sng" algn="ctr">
                <a:solidFill>
                  <a:srgbClr val="FEFEFE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49999" dist="50800" dir="7500000" algn="tl">
                  <a:srgbClr val="000000">
                    <a:alpha val="35000"/>
                  </a:srgbClr>
                </a:outerShdw>
              </a:effectLst>
              <a:latin typeface="Segoe Script" panose="030B0504020000000003" charset="0"/>
              <a:ea typeface="Times New Roman" panose="02020603050405020304"/>
              <a:cs typeface="Segoe Script" panose="030B0504020000000003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 descr="Charming girlfriends watching photo came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" y="329565"/>
            <a:ext cx="8956675" cy="59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26"/>
          <p:cNvSpPr txBox="1"/>
          <p:nvPr/>
        </p:nvSpPr>
        <p:spPr>
          <a:xfrm>
            <a:off x="-181927" y="4212273"/>
            <a:ext cx="9506585" cy="11664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4800" b="1" kern="10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9999" dist="50800" dir="7500000" algn="tl">
                    <a:srgbClr val="000000">
                      <a:alpha val="35000"/>
                    </a:srgbClr>
                  </a:outerShdw>
                </a:effectLst>
                <a:latin typeface="Segoe Script" panose="030B0504020000000003" charset="0"/>
                <a:ea typeface="Times New Roman" panose="02020603050405020304"/>
                <a:cs typeface="Segoe Script" panose="030B0504020000000003" charset="0"/>
                <a:sym typeface="Times New Roman" panose="02020603050405020304"/>
              </a:rPr>
              <a:t>Someone to turn 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248</Words>
  <Application>Microsoft Office PowerPoint</Application>
  <PresentationFormat>On-screen Show (4:3)</PresentationFormat>
  <Paragraphs>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Script</vt:lpstr>
      <vt:lpstr>Times New Roman</vt:lpstr>
      <vt:lpstr>Office Theme</vt:lpstr>
      <vt:lpstr>Scottish Care Leavers Covenant Conference 2019</vt:lpstr>
      <vt:lpstr>Background</vt:lpstr>
      <vt:lpstr>Siblings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Siblings Matter</vt:lpstr>
      <vt:lpstr>PowerPoint Presentation</vt:lpstr>
      <vt:lpstr>PowerPoint Presentation</vt:lpstr>
      <vt:lpstr>Moving Forward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Mathias, Henry</dc:creator>
  <cp:lastModifiedBy>McIntyre M (Maryanne) (SCRA)</cp:lastModifiedBy>
  <cp:revision>166</cp:revision>
  <cp:lastPrinted>2019-02-08T09:37:00Z</cp:lastPrinted>
  <dcterms:created xsi:type="dcterms:W3CDTF">2006-08-16T00:00:00Z</dcterms:created>
  <dcterms:modified xsi:type="dcterms:W3CDTF">2020-11-24T19:17:22Z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