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67" r:id="rId5"/>
    <p:sldId id="268" r:id="rId6"/>
    <p:sldId id="261" r:id="rId7"/>
    <p:sldId id="259" r:id="rId8"/>
    <p:sldId id="260" r:id="rId9"/>
    <p:sldId id="262" r:id="rId10"/>
    <p:sldId id="263" r:id="rId11"/>
    <p:sldId id="264" r:id="rId12"/>
    <p:sldId id="269" r:id="rId13"/>
    <p:sldId id="266" r:id="rId14"/>
    <p:sldId id="270" r:id="rId15"/>
    <p:sldId id="265" r:id="rId16"/>
  </p:sldIdLst>
  <p:sldSz cx="18288000" cy="10287000"/>
  <p:notesSz cx="6858000" cy="9144000"/>
  <p:embeddedFontLst>
    <p:embeddedFont>
      <p:font typeface="Lazydog"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E78"/>
    <a:srgbClr val="FFF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6471" autoAdjust="0"/>
  </p:normalViewPr>
  <p:slideViewPr>
    <p:cSldViewPr>
      <p:cViewPr varScale="1">
        <p:scale>
          <a:sx n="27" d="100"/>
          <a:sy n="27" d="100"/>
        </p:scale>
        <p:origin x="166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6EBF9-676B-41B5-AC1A-FA8C15A5ECF3}" type="datetimeFigureOut">
              <a:rPr lang="en-GB" smtClean="0"/>
              <a:t>15/11/2024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95F2E-2BED-4F75-800F-604F5C96A98A}" type="slidenum">
              <a:rPr lang="en-GB" smtClean="0"/>
              <a:t>‹#›</a:t>
            </a:fld>
            <a:endParaRPr lang="en-GB"/>
          </a:p>
        </p:txBody>
      </p:sp>
    </p:spTree>
    <p:extLst>
      <p:ext uri="{BB962C8B-B14F-4D97-AF65-F5344CB8AC3E}">
        <p14:creationId xmlns:p14="http://schemas.microsoft.com/office/powerpoint/2010/main" val="1492477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xa_k9cGMqOM&amp;t=9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searchgate.net/publication/51469618_Theoretical_Perspectives_on_Sibling_Relationship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news.harvard.edu/gazette/story/2017/04/over-nearly-80-years-harvard-study-has-been-showing-how-to-live-a-healthy-and-happy-life/#:~:text=Close%20relationships,%20more%20than%20money%20or%20fame,%20are%20what%20keep" TargetMode="External"/><Relationship Id="rId5" Type="http://schemas.openxmlformats.org/officeDocument/2006/relationships/hyperlink" Target="https://www.ted.com/talks/robert_waldinger_what_makes_a_good_life_lessons_from_the_longest_study_on_happiness/transcript?subtitle=en" TargetMode="External"/><Relationship Id="rId4" Type="http://schemas.openxmlformats.org/officeDocument/2006/relationships/hyperlink" Target="https://www.hsph.harvard.edu/health-happiness/2023/02/27/the-good-life-a-discussion-with-dr-robert-walding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ycj.org.uk/wp-content/uploads/2024/09/Reimagining-Secure-Care-Final-Report.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KEY</a:t>
            </a:r>
            <a:r>
              <a:rPr lang="en-GB" sz="1200" b="1" kern="1200" baseline="0" dirty="0">
                <a:solidFill>
                  <a:schemeClr val="tx1"/>
                </a:solidFill>
                <a:effectLst/>
                <a:latin typeface="+mn-lt"/>
                <a:ea typeface="+mn-ea"/>
                <a:cs typeface="+mn-cs"/>
              </a:rPr>
              <a:t> OBJECTIVE </a:t>
            </a:r>
            <a:r>
              <a:rPr lang="en-GB" sz="1200" b="0" kern="1200" baseline="0" dirty="0">
                <a:solidFill>
                  <a:schemeClr val="tx1"/>
                </a:solidFill>
                <a:effectLst/>
                <a:latin typeface="+mn-lt"/>
                <a:ea typeface="+mn-ea"/>
                <a:cs typeface="+mn-cs"/>
              </a:rPr>
              <a:t>– Introductions and what will be discussed in the break out session. </a:t>
            </a:r>
            <a:endParaRPr lang="en-GB" b="0" baseline="0" dirty="0"/>
          </a:p>
          <a:p>
            <a:endParaRPr lang="en-GB" dirty="0"/>
          </a:p>
        </p:txBody>
      </p:sp>
      <p:sp>
        <p:nvSpPr>
          <p:cNvPr id="4" name="Slide Number Placeholder 3"/>
          <p:cNvSpPr>
            <a:spLocks noGrp="1"/>
          </p:cNvSpPr>
          <p:nvPr>
            <p:ph type="sldNum" sz="quarter" idx="10"/>
          </p:nvPr>
        </p:nvSpPr>
        <p:spPr/>
        <p:txBody>
          <a:bodyPr/>
          <a:lstStyle/>
          <a:p>
            <a:fld id="{D9395F2E-2BED-4F75-800F-604F5C96A98A}" type="slidenum">
              <a:rPr lang="en-GB" smtClean="0"/>
              <a:t>2</a:t>
            </a:fld>
            <a:endParaRPr lang="en-GB"/>
          </a:p>
        </p:txBody>
      </p:sp>
    </p:spTree>
    <p:extLst>
      <p:ext uri="{BB962C8B-B14F-4D97-AF65-F5344CB8AC3E}">
        <p14:creationId xmlns:p14="http://schemas.microsoft.com/office/powerpoint/2010/main" val="4154901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Promoting open communication – fostering a safe place to encourage siblings to express thoughts, feelings and concerns openly. </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Nurturing</a:t>
            </a:r>
            <a:r>
              <a:rPr lang="en-GB" baseline="0" dirty="0"/>
              <a:t> independent identities – appreciating differences in interests, talents or personalities.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Cultivating shared memories – shared experiences and foster a sense of togetherness.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Instilling a sense of responsibility – shared responsibilities instils co-operation and teamwork. </a:t>
            </a:r>
          </a:p>
          <a:p>
            <a:pPr marL="171450" indent="-171450">
              <a:buFont typeface="Arial" panose="020B0604020202020204" pitchFamily="34" charset="0"/>
              <a:buChar char="•"/>
            </a:pPr>
            <a:r>
              <a:rPr lang="en-GB" baseline="0" dirty="0"/>
              <a:t>Encouraging supportive dynamics - </a:t>
            </a:r>
          </a:p>
          <a:p>
            <a:pPr marL="171450" indent="-171450">
              <a:buFont typeface="Arial" panose="020B0604020202020204" pitchFamily="34" charset="0"/>
              <a:buChar char="•"/>
            </a:pPr>
            <a:r>
              <a:rPr lang="en-GB" baseline="0" dirty="0"/>
              <a:t>Incorporating positive reinforcement </a:t>
            </a:r>
          </a:p>
          <a:p>
            <a:pPr marL="171450" indent="-171450">
              <a:buFont typeface="Arial" panose="020B0604020202020204" pitchFamily="34" charset="0"/>
              <a:buChar char="•"/>
            </a:pPr>
            <a:r>
              <a:rPr lang="en-GB" baseline="0" dirty="0"/>
              <a:t>Providing space for independence</a:t>
            </a:r>
          </a:p>
          <a:p>
            <a:pPr marL="171450" indent="-171450">
              <a:buFont typeface="Arial" panose="020B0604020202020204" pitchFamily="34" charset="0"/>
              <a:buChar char="•"/>
            </a:pPr>
            <a:r>
              <a:rPr lang="en-GB" baseline="0" dirty="0"/>
              <a:t>Establishing traditions and rituals </a:t>
            </a:r>
          </a:p>
          <a:p>
            <a:pPr marL="171450" indent="-171450">
              <a:buFont typeface="Arial" panose="020B0604020202020204" pitchFamily="34" charset="0"/>
              <a:buChar char="•"/>
            </a:pPr>
            <a:r>
              <a:rPr lang="en-GB" baseline="0" dirty="0"/>
              <a:t>Encouraging empathy and understanding </a:t>
            </a:r>
          </a:p>
          <a:p>
            <a:pPr marL="171450" indent="-171450">
              <a:buFont typeface="Arial" panose="020B0604020202020204" pitchFamily="34" charset="0"/>
              <a:buChar char="•"/>
            </a:pPr>
            <a:r>
              <a:rPr lang="en-GB" baseline="0" dirty="0"/>
              <a:t>Fostering a culture of gratitude </a:t>
            </a:r>
          </a:p>
          <a:p>
            <a:pPr marL="171450" indent="-171450">
              <a:buFont typeface="Arial" panose="020B0604020202020204" pitchFamily="34" charset="0"/>
              <a:buChar char="•"/>
            </a:pPr>
            <a:r>
              <a:rPr lang="en-GB" baseline="0" dirty="0"/>
              <a:t>Promoting acts of kindness</a:t>
            </a:r>
          </a:p>
          <a:p>
            <a:pPr marL="171450" indent="-171450">
              <a:buFont typeface="Arial" panose="020B0604020202020204" pitchFamily="34" charset="0"/>
              <a:buChar char="•"/>
            </a:pPr>
            <a:r>
              <a:rPr lang="en-GB" baseline="0" dirty="0"/>
              <a:t>Encouraging mutual goals </a:t>
            </a:r>
          </a:p>
          <a:p>
            <a:pPr marL="171450" indent="-171450">
              <a:buFont typeface="Arial" panose="020B0604020202020204" pitchFamily="34" charset="0"/>
              <a:buChar char="•"/>
            </a:pPr>
            <a:r>
              <a:rPr lang="en-GB" baseline="0" dirty="0"/>
              <a:t>Embracing changes and traditions </a:t>
            </a:r>
          </a:p>
          <a:p>
            <a:pPr marL="171450" indent="-171450">
              <a:buFont typeface="Arial" panose="020B0604020202020204" pitchFamily="34" charset="0"/>
              <a:buChar char="•"/>
            </a:pPr>
            <a:r>
              <a:rPr lang="en-GB" baseline="0" dirty="0"/>
              <a:t>Navigating sibling conflicts constructively </a:t>
            </a:r>
          </a:p>
          <a:p>
            <a:pPr marL="171450" indent="-171450">
              <a:buFont typeface="Arial" panose="020B0604020202020204" pitchFamily="34" charset="0"/>
              <a:buChar char="•"/>
            </a:pPr>
            <a:r>
              <a:rPr lang="en-GB" baseline="0" dirty="0"/>
              <a:t>Celebrating each other’s achievements </a:t>
            </a:r>
          </a:p>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D9395F2E-2BED-4F75-800F-604F5C96A98A}" type="slidenum">
              <a:rPr lang="en-GB" smtClean="0"/>
              <a:t>14</a:t>
            </a:fld>
            <a:endParaRPr lang="en-GB"/>
          </a:p>
        </p:txBody>
      </p:sp>
    </p:spTree>
    <p:extLst>
      <p:ext uri="{BB962C8B-B14F-4D97-AF65-F5344CB8AC3E}">
        <p14:creationId xmlns:p14="http://schemas.microsoft.com/office/powerpoint/2010/main" val="73431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395F2E-2BED-4F75-800F-604F5C96A98A}" type="slidenum">
              <a:rPr lang="en-GB" smtClean="0"/>
              <a:t>15</a:t>
            </a:fld>
            <a:endParaRPr lang="en-GB"/>
          </a:p>
        </p:txBody>
      </p:sp>
    </p:spTree>
    <p:extLst>
      <p:ext uri="{BB962C8B-B14F-4D97-AF65-F5344CB8AC3E}">
        <p14:creationId xmlns:p14="http://schemas.microsoft.com/office/powerpoint/2010/main" val="138420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KEY</a:t>
            </a:r>
            <a:r>
              <a:rPr lang="en-GB" sz="1200" b="1" kern="1200" baseline="0" dirty="0">
                <a:solidFill>
                  <a:schemeClr val="tx1"/>
                </a:solidFill>
                <a:effectLst/>
                <a:latin typeface="+mn-lt"/>
                <a:ea typeface="+mn-ea"/>
                <a:cs typeface="+mn-cs"/>
              </a:rPr>
              <a:t> OBJECTIVE </a:t>
            </a:r>
            <a:r>
              <a:rPr lang="en-GB" sz="1200" b="0" kern="1200" baseline="0" dirty="0">
                <a:solidFill>
                  <a:schemeClr val="tx1"/>
                </a:solidFill>
                <a:effectLst/>
                <a:latin typeface="+mn-lt"/>
                <a:ea typeface="+mn-ea"/>
                <a:cs typeface="+mn-cs"/>
              </a:rPr>
              <a:t>– What we hope to achieve. Identify the sibling outcomes detailed in The Promise. </a:t>
            </a:r>
            <a:endParaRPr lang="en-GB" dirty="0"/>
          </a:p>
        </p:txBody>
      </p:sp>
      <p:sp>
        <p:nvSpPr>
          <p:cNvPr id="4" name="Slide Number Placeholder 3"/>
          <p:cNvSpPr>
            <a:spLocks noGrp="1"/>
          </p:cNvSpPr>
          <p:nvPr>
            <p:ph type="sldNum" sz="quarter" idx="10"/>
          </p:nvPr>
        </p:nvSpPr>
        <p:spPr/>
        <p:txBody>
          <a:bodyPr/>
          <a:lstStyle/>
          <a:p>
            <a:fld id="{D9395F2E-2BED-4F75-800F-604F5C96A98A}" type="slidenum">
              <a:rPr lang="en-GB" smtClean="0"/>
              <a:t>3</a:t>
            </a:fld>
            <a:endParaRPr lang="en-GB"/>
          </a:p>
        </p:txBody>
      </p:sp>
    </p:spTree>
    <p:extLst>
      <p:ext uri="{BB962C8B-B14F-4D97-AF65-F5344CB8AC3E}">
        <p14:creationId xmlns:p14="http://schemas.microsoft.com/office/powerpoint/2010/main" val="889912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KEY</a:t>
            </a:r>
            <a:r>
              <a:rPr lang="en-GB" sz="1200" b="1" kern="1200" baseline="0" dirty="0">
                <a:solidFill>
                  <a:schemeClr val="tx1"/>
                </a:solidFill>
                <a:effectLst/>
                <a:latin typeface="+mn-lt"/>
                <a:ea typeface="+mn-ea"/>
                <a:cs typeface="+mn-cs"/>
              </a:rPr>
              <a:t> OBJECTIVE </a:t>
            </a:r>
            <a:r>
              <a:rPr lang="en-GB" sz="1200" b="0" kern="1200" baseline="0" dirty="0">
                <a:solidFill>
                  <a:schemeClr val="tx1"/>
                </a:solidFill>
                <a:effectLst/>
                <a:latin typeface="+mn-lt"/>
                <a:ea typeface="+mn-ea"/>
                <a:cs typeface="+mn-cs"/>
              </a:rPr>
              <a:t>– Attendees can identify/understand descriptors of sibling relationships may be positive or negative. Also, highlight that t</a:t>
            </a:r>
            <a:r>
              <a:rPr lang="en-GB" baseline="0" dirty="0"/>
              <a:t>he first descriptor most people use to describe a sibling relationship is </a:t>
            </a:r>
            <a:r>
              <a:rPr lang="en-GB" b="1" baseline="0" dirty="0"/>
              <a:t>NOT </a:t>
            </a:r>
            <a:r>
              <a:rPr lang="en-GB" b="0" baseline="0" dirty="0"/>
              <a:t>“a risk”; “risky”; “dangerous”.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r>
              <a:rPr lang="en-GB" dirty="0"/>
              <a:t>Got pens &amp; sticky</a:t>
            </a:r>
            <a:r>
              <a:rPr lang="en-GB" baseline="0" dirty="0"/>
              <a:t> notes </a:t>
            </a:r>
            <a:endParaRPr lang="en-GB" dirty="0"/>
          </a:p>
          <a:p>
            <a:endParaRPr lang="en-GB" dirty="0"/>
          </a:p>
          <a:p>
            <a:endParaRPr lang="en-GB" b="0" baseline="0" dirty="0"/>
          </a:p>
          <a:p>
            <a:endParaRPr lang="en-GB" dirty="0"/>
          </a:p>
        </p:txBody>
      </p:sp>
      <p:sp>
        <p:nvSpPr>
          <p:cNvPr id="4" name="Slide Number Placeholder 3"/>
          <p:cNvSpPr>
            <a:spLocks noGrp="1"/>
          </p:cNvSpPr>
          <p:nvPr>
            <p:ph type="sldNum" sz="quarter" idx="10"/>
          </p:nvPr>
        </p:nvSpPr>
        <p:spPr/>
        <p:txBody>
          <a:bodyPr/>
          <a:lstStyle/>
          <a:p>
            <a:fld id="{D9395F2E-2BED-4F75-800F-604F5C96A98A}" type="slidenum">
              <a:rPr lang="en-GB" smtClean="0"/>
              <a:t>4</a:t>
            </a:fld>
            <a:endParaRPr lang="en-GB"/>
          </a:p>
        </p:txBody>
      </p:sp>
    </p:spTree>
    <p:extLst>
      <p:ext uri="{BB962C8B-B14F-4D97-AF65-F5344CB8AC3E}">
        <p14:creationId xmlns:p14="http://schemas.microsoft.com/office/powerpoint/2010/main" val="161705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KEY</a:t>
            </a:r>
            <a:r>
              <a:rPr lang="en-GB" sz="1200" b="1" kern="1200" baseline="0" dirty="0">
                <a:solidFill>
                  <a:schemeClr val="tx1"/>
                </a:solidFill>
                <a:effectLst/>
                <a:latin typeface="+mn-lt"/>
                <a:ea typeface="+mn-ea"/>
                <a:cs typeface="+mn-cs"/>
              </a:rPr>
              <a:t> OBJECTIVE </a:t>
            </a:r>
            <a:r>
              <a:rPr lang="en-GB" sz="1200" b="0" kern="1200" baseline="0" dirty="0">
                <a:solidFill>
                  <a:schemeClr val="tx1"/>
                </a:solidFill>
                <a:effectLst/>
                <a:latin typeface="+mn-lt"/>
                <a:ea typeface="+mn-ea"/>
                <a:cs typeface="+mn-cs"/>
              </a:rPr>
              <a:t>– Attendees are able to connect to the ‘realities’ of sibling relationships and that discord between siblings is normal. Culture idealises the potential of loving sibling relationships, but the reality open falls short. Sibling conflict may often seen as additional conflict or unnecessary source of familial stress. </a:t>
            </a:r>
            <a:endParaRPr lang="en-GB" dirty="0"/>
          </a:p>
          <a:p>
            <a:endParaRPr lang="en-GB" dirty="0"/>
          </a:p>
          <a:p>
            <a:r>
              <a:rPr lang="en-GB" dirty="0"/>
              <a:t>VIDEO LINK – </a:t>
            </a:r>
            <a:r>
              <a:rPr lang="en-GB" dirty="0">
                <a:hlinkClick r:id="rId3"/>
              </a:rPr>
              <a:t>The Simpsons - Bart vs. Lisa (youtube.com)</a:t>
            </a:r>
            <a:endParaRPr lang="en-GB" b="0" baseline="0" dirty="0"/>
          </a:p>
          <a:p>
            <a:endParaRPr lang="en-GB" b="0" baseline="0" dirty="0"/>
          </a:p>
          <a:p>
            <a:r>
              <a:rPr lang="en-GB" b="1" dirty="0"/>
              <a:t>Bart</a:t>
            </a:r>
            <a:r>
              <a:rPr lang="en-GB" b="1" baseline="0" dirty="0"/>
              <a:t> &amp; Lisa </a:t>
            </a:r>
          </a:p>
          <a:p>
            <a:pPr marL="171450" indent="-171450">
              <a:buFont typeface="Arial" panose="020B0604020202020204" pitchFamily="34" charset="0"/>
              <a:buChar char="•"/>
            </a:pPr>
            <a:r>
              <a:rPr lang="en-GB" b="0" baseline="0" dirty="0"/>
              <a:t>Negotiating; duelling; nonsensical bickering; insults; physical fighting</a:t>
            </a:r>
          </a:p>
          <a:p>
            <a:pPr marL="171450" indent="-171450">
              <a:buFont typeface="Arial" panose="020B0604020202020204" pitchFamily="34" charset="0"/>
              <a:buChar char="•"/>
            </a:pPr>
            <a:r>
              <a:rPr lang="en-GB" b="0" baseline="0" dirty="0"/>
              <a:t>Bart – Class clown (charmer, extrovert, mischievous, misunderstood, disconnected; “Dumb” underachiever); Lisa – naturally intelligent (bookish; introvert; the child prodigy; the nerd; overachiever; jealous nature; non-athletic). </a:t>
            </a:r>
          </a:p>
          <a:p>
            <a:pPr marL="171450" indent="-171450">
              <a:buFont typeface="Arial" panose="020B0604020202020204" pitchFamily="34" charset="0"/>
              <a:buChar char="•"/>
            </a:pPr>
            <a:r>
              <a:rPr lang="en-GB" b="0" baseline="0" dirty="0"/>
              <a:t>Using conflict to test their power, establish their differences and vent their emotions. </a:t>
            </a:r>
          </a:p>
          <a:p>
            <a:pPr marL="171450" indent="-171450">
              <a:buFont typeface="Arial" panose="020B0604020202020204" pitchFamily="34" charset="0"/>
              <a:buChar char="•"/>
            </a:pPr>
            <a:r>
              <a:rPr lang="en-GB" b="0" baseline="0" dirty="0"/>
              <a:t>Sibling rivalries – good companions and good opponents with each other. Unhealthy rivalries  </a:t>
            </a:r>
          </a:p>
          <a:p>
            <a:pPr marL="171450" indent="-171450">
              <a:buFont typeface="Arial" panose="020B0604020202020204" pitchFamily="34" charset="0"/>
              <a:buChar char="•"/>
            </a:pPr>
            <a:endParaRPr lang="en-GB" b="0" baseline="0" dirty="0"/>
          </a:p>
          <a:p>
            <a:pPr marL="0" indent="0">
              <a:buFont typeface="Arial" panose="020B0604020202020204" pitchFamily="34" charset="0"/>
              <a:buNone/>
            </a:pPr>
            <a:r>
              <a:rPr lang="en-GB" b="1" baseline="0" dirty="0"/>
              <a:t>Favouritism</a:t>
            </a:r>
          </a:p>
          <a:p>
            <a:pPr marL="171450" indent="-171450">
              <a:buFont typeface="Arial" panose="020B0604020202020204" pitchFamily="34" charset="0"/>
              <a:buChar char="•"/>
            </a:pPr>
            <a:r>
              <a:rPr lang="en-GB" b="0" baseline="0" dirty="0"/>
              <a:t>A child’s personality and behaviour can affect how a parent treats them. Favouritism is more likely where there is parental or familial stress. </a:t>
            </a:r>
          </a:p>
          <a:p>
            <a:pPr marL="171450" indent="-171450">
              <a:buFont typeface="Arial" panose="020B0604020202020204" pitchFamily="34" charset="0"/>
              <a:buChar char="•"/>
            </a:pPr>
            <a:r>
              <a:rPr lang="en-GB" b="0" baseline="0" dirty="0"/>
              <a:t>Patriarchal cultures – favour males over females. </a:t>
            </a:r>
          </a:p>
          <a:p>
            <a:pPr marL="171450" indent="-171450">
              <a:buFont typeface="Arial" panose="020B0604020202020204" pitchFamily="34" charset="0"/>
              <a:buChar char="•"/>
            </a:pPr>
            <a:r>
              <a:rPr lang="en-GB" b="0" baseline="0" dirty="0"/>
              <a:t>Ablest – favouring athletic/able bodied over less able/disabled </a:t>
            </a:r>
          </a:p>
          <a:p>
            <a:pPr marL="171450" indent="-171450">
              <a:buFont typeface="Arial" panose="020B0604020202020204" pitchFamily="34" charset="0"/>
              <a:buChar char="•"/>
            </a:pPr>
            <a:r>
              <a:rPr lang="en-GB" b="0" baseline="0" dirty="0"/>
              <a:t>Children who are consistently held in disfavour – more depressed, more aggressive, suffer lower self-esteem. </a:t>
            </a:r>
          </a:p>
        </p:txBody>
      </p:sp>
      <p:sp>
        <p:nvSpPr>
          <p:cNvPr id="4" name="Slide Number Placeholder 3"/>
          <p:cNvSpPr>
            <a:spLocks noGrp="1"/>
          </p:cNvSpPr>
          <p:nvPr>
            <p:ph type="sldNum" sz="quarter" idx="10"/>
          </p:nvPr>
        </p:nvSpPr>
        <p:spPr/>
        <p:txBody>
          <a:bodyPr/>
          <a:lstStyle/>
          <a:p>
            <a:fld id="{D9395F2E-2BED-4F75-800F-604F5C96A98A}" type="slidenum">
              <a:rPr lang="en-GB" smtClean="0"/>
              <a:t>5</a:t>
            </a:fld>
            <a:endParaRPr lang="en-GB"/>
          </a:p>
        </p:txBody>
      </p:sp>
    </p:spTree>
    <p:extLst>
      <p:ext uri="{BB962C8B-B14F-4D97-AF65-F5344CB8AC3E}">
        <p14:creationId xmlns:p14="http://schemas.microsoft.com/office/powerpoint/2010/main" val="207251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KEY</a:t>
            </a:r>
            <a:r>
              <a:rPr lang="en-GB" sz="1200" b="1" kern="1200" baseline="0" dirty="0">
                <a:solidFill>
                  <a:schemeClr val="tx1"/>
                </a:solidFill>
                <a:effectLst/>
                <a:latin typeface="+mn-lt"/>
                <a:ea typeface="+mn-ea"/>
                <a:cs typeface="+mn-cs"/>
              </a:rPr>
              <a:t> OBJECTIVE </a:t>
            </a:r>
            <a:r>
              <a:rPr lang="en-GB" sz="1200" b="0" kern="1200" baseline="0" dirty="0">
                <a:solidFill>
                  <a:schemeClr val="tx1"/>
                </a:solidFill>
                <a:effectLst/>
                <a:latin typeface="+mn-lt"/>
                <a:ea typeface="+mn-ea"/>
                <a:cs typeface="+mn-cs"/>
              </a:rPr>
              <a:t>– Attendees are aware that research shows that people who fared the best were people who leaned into relationships with family, with friends and with community. Attendees can identify/understand descriptors of relationships may be positive or negative.  </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Siblings</a:t>
            </a:r>
            <a:endParaRPr lang="en-GB"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 lifelong</a:t>
            </a:r>
            <a:r>
              <a:rPr lang="en-GB" sz="1200" b="1" kern="1200" baseline="0" dirty="0">
                <a:solidFill>
                  <a:schemeClr val="tx1"/>
                </a:solidFill>
                <a:effectLst/>
                <a:latin typeface="+mn-lt"/>
                <a:ea typeface="+mn-ea"/>
                <a:cs typeface="+mn-cs"/>
              </a:rPr>
              <a:t> link</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 Siblings</a:t>
            </a:r>
            <a:r>
              <a:rPr lang="en-GB" sz="1200" b="0" kern="1200" baseline="0" dirty="0">
                <a:solidFill>
                  <a:schemeClr val="tx1"/>
                </a:solidFill>
                <a:effectLst/>
                <a:latin typeface="+mn-lt"/>
                <a:ea typeface="+mn-ea"/>
                <a:cs typeface="+mn-cs"/>
              </a:rPr>
              <a:t> are bonded by shared experiences, traditions and rituals. </a:t>
            </a:r>
            <a:endParaRPr lang="en-GB" sz="1200" b="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Theoretical</a:t>
            </a:r>
            <a:r>
              <a:rPr lang="en-GB" sz="1200" b="1" kern="1200" baseline="0" dirty="0">
                <a:solidFill>
                  <a:schemeClr val="tx1"/>
                </a:solidFill>
                <a:effectLst/>
                <a:latin typeface="+mn-lt"/>
                <a:ea typeface="+mn-ea"/>
                <a:cs typeface="+mn-cs"/>
              </a:rPr>
              <a:t> perspectives </a:t>
            </a:r>
            <a:r>
              <a:rPr lang="en-GB" sz="1200" b="0" kern="1200" baseline="0" dirty="0">
                <a:solidFill>
                  <a:schemeClr val="tx1"/>
                </a:solidFill>
                <a:effectLst/>
                <a:latin typeface="+mn-lt"/>
                <a:ea typeface="+mn-ea"/>
                <a:cs typeface="+mn-cs"/>
              </a:rPr>
              <a:t>(Whiteman &amp; McHale 2011 - </a:t>
            </a:r>
            <a:r>
              <a:rPr lang="en-GB" dirty="0">
                <a:hlinkClick r:id="rId3"/>
              </a:rPr>
              <a:t>(PDF) Theoretical Perspectives on Sibling Relationships (researchgate.net)</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 Psychoanalytic-</a:t>
            </a:r>
            <a:r>
              <a:rPr lang="en-GB" sz="1200" b="0" kern="1200" baseline="0" dirty="0">
                <a:solidFill>
                  <a:schemeClr val="tx1"/>
                </a:solidFill>
                <a:effectLst/>
                <a:latin typeface="+mn-lt"/>
                <a:ea typeface="+mn-ea"/>
                <a:cs typeface="+mn-cs"/>
              </a:rPr>
              <a:t>Evolutionary (Attachment Theory, Theory of Individual Psychology); Social Psychological (Attribution Theory; Social Comparison Theory; Equity Theory; Social Exchange Theory); Social Learning Theories; Family Ecological Systems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 happy</a:t>
            </a:r>
            <a:r>
              <a:rPr lang="en-GB" sz="1200" b="1" kern="1200" baseline="0" dirty="0">
                <a:solidFill>
                  <a:schemeClr val="tx1"/>
                </a:solidFill>
                <a:effectLst/>
                <a:latin typeface="+mn-lt"/>
                <a:ea typeface="+mn-ea"/>
                <a:cs typeface="+mn-cs"/>
              </a:rPr>
              <a:t> life </a:t>
            </a:r>
            <a:r>
              <a:rPr lang="en-GB" sz="1200" b="0" kern="1200" baseline="0" dirty="0">
                <a:solidFill>
                  <a:schemeClr val="tx1"/>
                </a:solidFill>
                <a:effectLst/>
                <a:latin typeface="+mn-lt"/>
                <a:ea typeface="+mn-ea"/>
                <a:cs typeface="+mn-cs"/>
              </a:rPr>
              <a:t>– The Grant study is the world’s longest study of adult life. One of the key findings of this study is that having supportive and nurturing relationships is a buffer against life’s stresses and protects overall health. Close relationships act as “stress regulators” – the study notes that people who intentionally nurtured their relationships and in-person connections lived healthier and happier lives. </a:t>
            </a:r>
          </a:p>
          <a:p>
            <a:endParaRPr lang="en-GB" sz="1200" b="0" kern="1200" baseline="0" dirty="0">
              <a:solidFill>
                <a:schemeClr val="tx1"/>
              </a:solidFill>
              <a:effectLst/>
              <a:latin typeface="+mn-lt"/>
              <a:ea typeface="+mn-ea"/>
              <a:cs typeface="+mn-cs"/>
            </a:endParaRPr>
          </a:p>
          <a:p>
            <a:r>
              <a:rPr lang="en-GB" sz="1200" b="0" kern="1200" baseline="0" dirty="0">
                <a:solidFill>
                  <a:schemeClr val="tx1"/>
                </a:solidFill>
                <a:effectLst/>
                <a:latin typeface="+mn-lt"/>
                <a:ea typeface="+mn-ea"/>
                <a:cs typeface="+mn-cs"/>
              </a:rPr>
              <a:t>Those who kept warm relationships got to live longer and happier. </a:t>
            </a:r>
          </a:p>
          <a:p>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George Vaillant - “When the study began, nobody cared about empathy or attachment. But the key to healthy aging is relationships, relationships, relationships.” </a:t>
            </a:r>
          </a:p>
          <a:p>
            <a:endParaRPr lang="en-GB" sz="1200" b="0" kern="1200" baseline="0" dirty="0">
              <a:solidFill>
                <a:schemeClr val="tx1"/>
              </a:solidFill>
              <a:effectLst/>
              <a:latin typeface="+mn-lt"/>
              <a:ea typeface="+mn-ea"/>
              <a:cs typeface="+mn-cs"/>
            </a:endParaRPr>
          </a:p>
          <a:p>
            <a:r>
              <a:rPr lang="en-GB" sz="1200" b="0" kern="1200" baseline="0" dirty="0">
                <a:solidFill>
                  <a:schemeClr val="tx1"/>
                </a:solidFill>
                <a:effectLst/>
                <a:latin typeface="+mn-lt"/>
                <a:ea typeface="+mn-ea"/>
                <a:cs typeface="+mn-cs"/>
              </a:rPr>
              <a:t>Robert Waldinger –  “Good relationships keep us happier and healthier. Period.” The Good Life </a:t>
            </a:r>
            <a:r>
              <a:rPr lang="en-GB" dirty="0">
                <a:hlinkClick r:id="rId4"/>
              </a:rPr>
              <a:t>The Good Life: A Discussion with </a:t>
            </a:r>
            <a:r>
              <a:rPr lang="en-GB" dirty="0" err="1">
                <a:hlinkClick r:id="rId4"/>
              </a:rPr>
              <a:t>Dr.</a:t>
            </a:r>
            <a:r>
              <a:rPr lang="en-GB" dirty="0">
                <a:hlinkClick r:id="rId4"/>
              </a:rPr>
              <a:t> Robert Waldinger – Lee </a:t>
            </a:r>
            <a:r>
              <a:rPr lang="en-GB" dirty="0" err="1">
                <a:hlinkClick r:id="rId4"/>
              </a:rPr>
              <a:t>Kum</a:t>
            </a:r>
            <a:r>
              <a:rPr lang="en-GB" dirty="0">
                <a:hlinkClick r:id="rId4"/>
              </a:rPr>
              <a:t> </a:t>
            </a:r>
            <a:r>
              <a:rPr lang="en-GB" dirty="0" err="1">
                <a:hlinkClick r:id="rId4"/>
              </a:rPr>
              <a:t>Sheung</a:t>
            </a:r>
            <a:r>
              <a:rPr lang="en-GB" dirty="0">
                <a:hlinkClick r:id="rId4"/>
              </a:rPr>
              <a:t> </a:t>
            </a:r>
            <a:r>
              <a:rPr lang="en-GB" dirty="0" err="1">
                <a:hlinkClick r:id="rId4"/>
              </a:rPr>
              <a:t>Center</a:t>
            </a:r>
            <a:r>
              <a:rPr lang="en-GB" dirty="0">
                <a:hlinkClick r:id="rId4"/>
              </a:rPr>
              <a:t> for Health and Happiness (harvard.edu)</a:t>
            </a:r>
            <a:r>
              <a:rPr lang="en-GB" dirty="0"/>
              <a:t>;</a:t>
            </a:r>
            <a:r>
              <a:rPr lang="en-GB" baseline="0" dirty="0"/>
              <a:t> TED Talk - </a:t>
            </a:r>
            <a:r>
              <a:rPr lang="en-GB" dirty="0">
                <a:hlinkClick r:id="rId5"/>
              </a:rPr>
              <a:t>Robert </a:t>
            </a:r>
            <a:r>
              <a:rPr lang="en-GB" dirty="0" err="1">
                <a:hlinkClick r:id="rId5"/>
              </a:rPr>
              <a:t>Waldinger</a:t>
            </a:r>
            <a:r>
              <a:rPr lang="en-GB" dirty="0">
                <a:hlinkClick r:id="rId5"/>
              </a:rPr>
              <a:t>: What makes a good life? Lessons from the longest study on happiness | TED Talk</a:t>
            </a:r>
            <a:endParaRPr lang="en-GB" sz="1200" b="0" kern="1200" baseline="0" dirty="0">
              <a:solidFill>
                <a:schemeClr val="tx1"/>
              </a:solidFill>
              <a:effectLst/>
              <a:latin typeface="+mn-lt"/>
              <a:ea typeface="+mn-ea"/>
              <a:cs typeface="+mn-cs"/>
            </a:endParaRPr>
          </a:p>
          <a:p>
            <a:r>
              <a:rPr lang="en-GB" sz="1200" b="0" kern="1200" baseline="0" dirty="0">
                <a:solidFill>
                  <a:schemeClr val="tx1"/>
                </a:solidFill>
                <a:effectLst/>
                <a:latin typeface="+mn-lt"/>
                <a:ea typeface="+mn-ea"/>
                <a:cs typeface="+mn-cs"/>
              </a:rPr>
              <a:t>LINK - </a:t>
            </a:r>
            <a:r>
              <a:rPr lang="en-GB" dirty="0">
                <a:hlinkClick r:id="rId6"/>
              </a:rPr>
              <a:t>Over nearly 80 years, Harvard study has been showing how to live a healthy and happy life — Harvard Gazette</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Legislation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Section 13 of the Children (Scotland) Act 2020 introduces a duty on local authorities to promote direct contact and personal relations between a child and their siblings, where this is </a:t>
            </a:r>
          </a:p>
          <a:p>
            <a:r>
              <a:rPr lang="en-GB" sz="1200" kern="1200" dirty="0">
                <a:solidFill>
                  <a:schemeClr val="tx1"/>
                </a:solidFill>
                <a:effectLst/>
                <a:latin typeface="+mn-lt"/>
                <a:ea typeface="+mn-ea"/>
                <a:cs typeface="+mn-cs"/>
              </a:rPr>
              <a:t>both practicable and appropriate and in the interests of the child. This makes amendments to local authorities’ duties outlined in section 17 of Children (Scotland) Act 1995.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UNCRC –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(Kinship, Foster, Residential Care)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Looked After Children (Scotland) Regulations 2009 </a:t>
            </a:r>
          </a:p>
          <a:p>
            <a:r>
              <a:rPr lang="en-GB" sz="1200" kern="1200" dirty="0">
                <a:solidFill>
                  <a:schemeClr val="tx1"/>
                </a:solidFill>
                <a:effectLst/>
                <a:latin typeface="+mn-lt"/>
                <a:ea typeface="+mn-ea"/>
                <a:cs typeface="+mn-cs"/>
              </a:rPr>
              <a:t>Regulation 5A Paragraph 2 – </a:t>
            </a:r>
          </a:p>
          <a:p>
            <a:r>
              <a:rPr lang="en-GB" sz="1200" kern="1200" dirty="0">
                <a:solidFill>
                  <a:schemeClr val="tx1"/>
                </a:solidFill>
                <a:effectLst/>
                <a:latin typeface="+mn-lt"/>
                <a:ea typeface="+mn-ea"/>
                <a:cs typeface="+mn-cs"/>
              </a:rPr>
              <a:t>(2) The local authority must, where appropriate—</a:t>
            </a:r>
          </a:p>
          <a:p>
            <a:r>
              <a:rPr lang="en-GB" sz="1200" kern="1200" dirty="0">
                <a:solidFill>
                  <a:schemeClr val="tx1"/>
                </a:solidFill>
                <a:effectLst/>
                <a:latin typeface="+mn-lt"/>
                <a:ea typeface="+mn-ea"/>
                <a:cs typeface="+mn-cs"/>
              </a:rPr>
              <a:t>(a) place the child and the sibling of the child with the same carer or in the same residential establishment, or</a:t>
            </a:r>
          </a:p>
          <a:p>
            <a:r>
              <a:rPr lang="en-GB" sz="1200" kern="1200" dirty="0">
                <a:solidFill>
                  <a:schemeClr val="tx1"/>
                </a:solidFill>
                <a:effectLst/>
                <a:latin typeface="+mn-lt"/>
                <a:ea typeface="+mn-ea"/>
                <a:cs typeface="+mn-cs"/>
              </a:rPr>
              <a:t>(b) place the child and the sibling of the child in homes which are near to each other.</a:t>
            </a:r>
          </a:p>
          <a:p>
            <a:endParaRPr lang="en-GB" dirty="0"/>
          </a:p>
          <a:p>
            <a:r>
              <a:rPr lang="en-GB" b="1" dirty="0"/>
              <a:t>(Secure</a:t>
            </a:r>
            <a:r>
              <a:rPr lang="en-GB" b="1" baseline="0" dirty="0"/>
              <a:t> Care)</a:t>
            </a:r>
          </a:p>
          <a:p>
            <a:endParaRPr lang="en-GB" b="1" baseline="0" dirty="0"/>
          </a:p>
          <a:p>
            <a:r>
              <a:rPr lang="en-GB" b="0" baseline="0" dirty="0"/>
              <a:t>Secure Care Pathways and Standards Scotland </a:t>
            </a:r>
          </a:p>
          <a:p>
            <a:endParaRPr lang="en-GB" b="0" baseline="0" dirty="0"/>
          </a:p>
          <a:p>
            <a:r>
              <a:rPr lang="en-GB" b="0" baseline="0" dirty="0"/>
              <a:t>Standard 25 “I am actively supported to be in touch with my family, friends and other people who are important to me unless this is not in my best interests. I have a say in how and when this happens.”; </a:t>
            </a:r>
          </a:p>
          <a:p>
            <a:r>
              <a:rPr lang="en-GB" b="0" baseline="0" dirty="0"/>
              <a:t>Standard 26 “My family, and people I care about, are encouraged and supported to stay connected with me and are treated with dignity, compassion and respect. There is a welcoming, friendly and comfortable environment for us to meet.”; </a:t>
            </a:r>
          </a:p>
          <a:p>
            <a:r>
              <a:rPr lang="en-GB" b="0" baseline="0" dirty="0"/>
              <a:t>Standard 27 “If my time with my family and others I care about is supported, supervised or restricted, this happens sensitively and I fully understand the reasons for this and these are recorded.”</a:t>
            </a:r>
          </a:p>
          <a:p>
            <a:r>
              <a:rPr lang="en-GB" b="0" baseline="0" dirty="0"/>
              <a:t>Standard 28 “My rights to safely access digital technology are upheld and actively supported. This encourages connection with people who are important to me.”</a:t>
            </a:r>
          </a:p>
          <a:p>
            <a:endParaRPr lang="en-GB" b="0" dirty="0"/>
          </a:p>
        </p:txBody>
      </p:sp>
      <p:sp>
        <p:nvSpPr>
          <p:cNvPr id="4" name="Slide Number Placeholder 3"/>
          <p:cNvSpPr>
            <a:spLocks noGrp="1"/>
          </p:cNvSpPr>
          <p:nvPr>
            <p:ph type="sldNum" sz="quarter" idx="10"/>
          </p:nvPr>
        </p:nvSpPr>
        <p:spPr/>
        <p:txBody>
          <a:bodyPr/>
          <a:lstStyle/>
          <a:p>
            <a:fld id="{D9395F2E-2BED-4F75-800F-604F5C96A98A}" type="slidenum">
              <a:rPr lang="en-GB" smtClean="0"/>
              <a:t>6</a:t>
            </a:fld>
            <a:endParaRPr lang="en-GB"/>
          </a:p>
        </p:txBody>
      </p:sp>
    </p:spTree>
    <p:extLst>
      <p:ext uri="{BB962C8B-B14F-4D97-AF65-F5344CB8AC3E}">
        <p14:creationId xmlns:p14="http://schemas.microsoft.com/office/powerpoint/2010/main" val="62216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KEY</a:t>
            </a:r>
            <a:r>
              <a:rPr lang="en-GB" sz="1200" b="1" kern="1200" baseline="0" dirty="0">
                <a:solidFill>
                  <a:schemeClr val="tx1"/>
                </a:solidFill>
                <a:effectLst/>
                <a:latin typeface="+mn-lt"/>
                <a:ea typeface="+mn-ea"/>
                <a:cs typeface="+mn-cs"/>
              </a:rPr>
              <a:t> OBJECTIVE </a:t>
            </a:r>
            <a:r>
              <a:rPr lang="en-GB" sz="1200" b="0" kern="1200" baseline="0" dirty="0">
                <a:solidFill>
                  <a:schemeClr val="tx1"/>
                </a:solidFill>
                <a:effectLst/>
                <a:latin typeface="+mn-lt"/>
                <a:ea typeface="+mn-ea"/>
                <a:cs typeface="+mn-cs"/>
              </a:rPr>
              <a:t>– Attendees understand barriers to sibling connections in secure accommodation settings. </a:t>
            </a:r>
            <a:endParaRPr lang="en-GB" sz="1200" b="1" kern="1200" dirty="0">
              <a:solidFill>
                <a:schemeClr val="tx1"/>
              </a:solidFill>
              <a:effectLst/>
              <a:latin typeface="+mn-lt"/>
              <a:ea typeface="+mn-ea"/>
              <a:cs typeface="+mn-cs"/>
            </a:endParaRPr>
          </a:p>
          <a:p>
            <a:endParaRPr lang="en-GB" dirty="0"/>
          </a:p>
          <a:p>
            <a:r>
              <a:rPr lang="en-GB" b="1" dirty="0"/>
              <a:t>What is secure care? </a:t>
            </a:r>
          </a:p>
          <a:p>
            <a:endParaRPr lang="en-GB" b="1" dirty="0"/>
          </a:p>
          <a:p>
            <a:r>
              <a:rPr lang="en-GB" b="1" dirty="0"/>
              <a:t>Geographical</a:t>
            </a:r>
            <a:r>
              <a:rPr lang="en-GB" b="1" baseline="0" dirty="0"/>
              <a:t> Proximity </a:t>
            </a:r>
            <a:r>
              <a:rPr lang="en-GB" b="0" baseline="0" dirty="0"/>
              <a:t>– young people are looked after away from home, often in a different local authority. We support young people from all over the UK with cross-border placement proving more difficult to maintain sibling contact. </a:t>
            </a:r>
          </a:p>
          <a:p>
            <a:endParaRPr lang="en-GB" dirty="0"/>
          </a:p>
          <a:p>
            <a:r>
              <a:rPr lang="en-GB" b="1" dirty="0"/>
              <a:t>A digital disconnect – </a:t>
            </a:r>
            <a:r>
              <a:rPr lang="en-GB" b="0" dirty="0"/>
              <a:t>Young</a:t>
            </a:r>
            <a:r>
              <a:rPr lang="en-GB" b="0" baseline="0" dirty="0"/>
              <a:t> people have their IT usage restricted/limited when they come into secure care. </a:t>
            </a:r>
            <a:endParaRPr lang="en-GB" b="1" dirty="0"/>
          </a:p>
          <a:p>
            <a:endParaRPr lang="en-GB" dirty="0"/>
          </a:p>
          <a:p>
            <a:r>
              <a:rPr lang="en-GB" b="1" dirty="0"/>
              <a:t>Sibling estrangements</a:t>
            </a:r>
            <a:r>
              <a:rPr lang="en-GB" b="1" baseline="0" dirty="0"/>
              <a:t> </a:t>
            </a:r>
            <a:r>
              <a:rPr lang="en-GB" b="0" baseline="0" dirty="0"/>
              <a:t>– Relationships become transactional and perfunctory. Don’t acknowledge birthdays, family occasions, holidays. </a:t>
            </a:r>
            <a:endParaRPr lang="en-GB" b="1" dirty="0"/>
          </a:p>
        </p:txBody>
      </p:sp>
      <p:sp>
        <p:nvSpPr>
          <p:cNvPr id="4" name="Slide Number Placeholder 3"/>
          <p:cNvSpPr>
            <a:spLocks noGrp="1"/>
          </p:cNvSpPr>
          <p:nvPr>
            <p:ph type="sldNum" sz="quarter" idx="10"/>
          </p:nvPr>
        </p:nvSpPr>
        <p:spPr/>
        <p:txBody>
          <a:bodyPr/>
          <a:lstStyle/>
          <a:p>
            <a:fld id="{D9395F2E-2BED-4F75-800F-604F5C96A98A}" type="slidenum">
              <a:rPr lang="en-GB" smtClean="0"/>
              <a:t>7</a:t>
            </a:fld>
            <a:endParaRPr lang="en-GB"/>
          </a:p>
        </p:txBody>
      </p:sp>
    </p:spTree>
    <p:extLst>
      <p:ext uri="{BB962C8B-B14F-4D97-AF65-F5344CB8AC3E}">
        <p14:creationId xmlns:p14="http://schemas.microsoft.com/office/powerpoint/2010/main" val="109212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395F2E-2BED-4F75-800F-604F5C96A98A}" type="slidenum">
              <a:rPr lang="en-GB" smtClean="0"/>
              <a:t>9</a:t>
            </a:fld>
            <a:endParaRPr lang="en-GB"/>
          </a:p>
        </p:txBody>
      </p:sp>
    </p:spTree>
    <p:extLst>
      <p:ext uri="{BB962C8B-B14F-4D97-AF65-F5344CB8AC3E}">
        <p14:creationId xmlns:p14="http://schemas.microsoft.com/office/powerpoint/2010/main" val="377264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D9395F2E-2BED-4F75-800F-604F5C96A98A}" type="slidenum">
              <a:rPr lang="en-GB" smtClean="0"/>
              <a:t>11</a:t>
            </a:fld>
            <a:endParaRPr lang="en-GB"/>
          </a:p>
        </p:txBody>
      </p:sp>
    </p:spTree>
    <p:extLst>
      <p:ext uri="{BB962C8B-B14F-4D97-AF65-F5344CB8AC3E}">
        <p14:creationId xmlns:p14="http://schemas.microsoft.com/office/powerpoint/2010/main" val="404716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Reimagining Secure Care Report 2024 - </a:t>
            </a:r>
            <a:r>
              <a:rPr lang="en-GB" dirty="0">
                <a:hlinkClick r:id="rId3"/>
              </a:rPr>
              <a:t>Reimagining-Secure-Care-Final-Report.pdf (cycj.org.uk)</a:t>
            </a:r>
            <a:r>
              <a:rPr lang="en-GB" dirty="0"/>
              <a:t> -</a:t>
            </a:r>
            <a:r>
              <a:rPr lang="en-GB" baseline="0" dirty="0"/>
              <a:t> </a:t>
            </a:r>
            <a:endParaRPr lang="en-GB" dirty="0"/>
          </a:p>
          <a:p>
            <a:endParaRPr lang="en-GB" dirty="0"/>
          </a:p>
        </p:txBody>
      </p:sp>
      <p:sp>
        <p:nvSpPr>
          <p:cNvPr id="4" name="Slide Number Placeholder 3"/>
          <p:cNvSpPr>
            <a:spLocks noGrp="1"/>
          </p:cNvSpPr>
          <p:nvPr>
            <p:ph type="sldNum" sz="quarter" idx="10"/>
          </p:nvPr>
        </p:nvSpPr>
        <p:spPr/>
        <p:txBody>
          <a:bodyPr/>
          <a:lstStyle/>
          <a:p>
            <a:fld id="{D9395F2E-2BED-4F75-800F-604F5C96A98A}" type="slidenum">
              <a:rPr lang="en-GB" smtClean="0"/>
              <a:t>13</a:t>
            </a:fld>
            <a:endParaRPr lang="en-GB"/>
          </a:p>
        </p:txBody>
      </p:sp>
    </p:spTree>
    <p:extLst>
      <p:ext uri="{BB962C8B-B14F-4D97-AF65-F5344CB8AC3E}">
        <p14:creationId xmlns:p14="http://schemas.microsoft.com/office/powerpoint/2010/main" val="1205798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2.svg"/><Relationship Id="rId7" Type="http://schemas.openxmlformats.org/officeDocument/2006/relationships/image" Target="../media/image9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43.png"/><Relationship Id="rId5" Type="http://schemas.openxmlformats.org/officeDocument/2006/relationships/image" Target="../media/image94.svg"/><Relationship Id="rId10" Type="http://schemas.openxmlformats.org/officeDocument/2006/relationships/image" Target="../media/image11.png"/><Relationship Id="rId4" Type="http://schemas.openxmlformats.org/officeDocument/2006/relationships/image" Target="../media/image93.png"/><Relationship Id="rId9" Type="http://schemas.openxmlformats.org/officeDocument/2006/relationships/image" Target="../media/image98.svg"/></Relationships>
</file>

<file path=ppt/slides/_rels/slide11.xml.rels><?xml version="1.0" encoding="UTF-8" standalone="yes"?>
<Relationships xmlns="http://schemas.openxmlformats.org/package/2006/relationships"><Relationship Id="rId8" Type="http://schemas.openxmlformats.org/officeDocument/2006/relationships/image" Target="../media/image102.svg"/><Relationship Id="rId13" Type="http://schemas.openxmlformats.org/officeDocument/2006/relationships/image" Target="../media/image7.svg"/><Relationship Id="rId3" Type="http://schemas.openxmlformats.org/officeDocument/2006/relationships/image" Target="../media/image76.png"/><Relationship Id="rId7" Type="http://schemas.openxmlformats.org/officeDocument/2006/relationships/image" Target="../media/image101.png"/><Relationship Id="rId12"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0.svg"/><Relationship Id="rId11" Type="http://schemas.openxmlformats.org/officeDocument/2006/relationships/image" Target="../media/image8.png"/><Relationship Id="rId5" Type="http://schemas.openxmlformats.org/officeDocument/2006/relationships/image" Target="../media/image99.png"/><Relationship Id="rId10" Type="http://schemas.openxmlformats.org/officeDocument/2006/relationships/image" Target="../media/image104.svg"/><Relationship Id="rId4" Type="http://schemas.openxmlformats.org/officeDocument/2006/relationships/image" Target="../media/image77.svg"/><Relationship Id="rId9" Type="http://schemas.openxmlformats.org/officeDocument/2006/relationships/image" Target="../media/image103.png"/></Relationships>
</file>

<file path=ppt/slides/_rels/slide12.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25.svg"/><Relationship Id="rId3" Type="http://schemas.openxmlformats.org/officeDocument/2006/relationships/image" Target="../media/image77.svg"/><Relationship Id="rId7" Type="http://schemas.openxmlformats.org/officeDocument/2006/relationships/image" Target="../media/image81.svg"/><Relationship Id="rId12" Type="http://schemas.openxmlformats.org/officeDocument/2006/relationships/image" Target="../media/image24.png"/><Relationship Id="rId17" Type="http://schemas.openxmlformats.org/officeDocument/2006/relationships/image" Target="../media/image88.png"/><Relationship Id="rId2" Type="http://schemas.openxmlformats.org/officeDocument/2006/relationships/image" Target="../media/image76.png"/><Relationship Id="rId16" Type="http://schemas.openxmlformats.org/officeDocument/2006/relationships/image" Target="../media/image87.sv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4.png"/><Relationship Id="rId5" Type="http://schemas.openxmlformats.org/officeDocument/2006/relationships/image" Target="../media/image79.svg"/><Relationship Id="rId15" Type="http://schemas.openxmlformats.org/officeDocument/2006/relationships/image" Target="../media/image86.png"/><Relationship Id="rId10" Type="http://schemas.openxmlformats.org/officeDocument/2006/relationships/image" Target="../media/image5.png"/><Relationship Id="rId4" Type="http://schemas.openxmlformats.org/officeDocument/2006/relationships/image" Target="../media/image78.png"/><Relationship Id="rId9" Type="http://schemas.openxmlformats.org/officeDocument/2006/relationships/image" Target="../media/image83.svg"/><Relationship Id="rId14" Type="http://schemas.openxmlformats.org/officeDocument/2006/relationships/image" Target="../media/image85.png"/></Relationships>
</file>

<file path=ppt/slides/_rels/slide13.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png"/><Relationship Id="rId18" Type="http://schemas.openxmlformats.org/officeDocument/2006/relationships/image" Target="../media/image31.png"/><Relationship Id="rId3" Type="http://schemas.openxmlformats.org/officeDocument/2006/relationships/image" Target="../media/image18.png"/><Relationship Id="rId7" Type="http://schemas.openxmlformats.org/officeDocument/2006/relationships/image" Target="../media/image66.png"/><Relationship Id="rId12" Type="http://schemas.openxmlformats.org/officeDocument/2006/relationships/image" Target="../media/image71.svg"/><Relationship Id="rId17" Type="http://schemas.openxmlformats.org/officeDocument/2006/relationships/image" Target="../media/image42.png"/><Relationship Id="rId2" Type="http://schemas.openxmlformats.org/officeDocument/2006/relationships/notesSlide" Target="../notesSlides/notesSlide9.xml"/><Relationship Id="rId16" Type="http://schemas.openxmlformats.org/officeDocument/2006/relationships/image" Target="../media/image28.png"/><Relationship Id="rId20"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svg"/><Relationship Id="rId10" Type="http://schemas.openxmlformats.org/officeDocument/2006/relationships/image" Target="../media/image69.svg"/><Relationship Id="rId19" Type="http://schemas.openxmlformats.org/officeDocument/2006/relationships/image" Target="../media/image32.svg"/><Relationship Id="rId4" Type="http://schemas.openxmlformats.org/officeDocument/2006/relationships/image" Target="../media/image19.svg"/><Relationship Id="rId9" Type="http://schemas.openxmlformats.org/officeDocument/2006/relationships/image" Target="../media/image68.png"/><Relationship Id="rId14" Type="http://schemas.openxmlformats.org/officeDocument/2006/relationships/image" Target="../media/image73.png"/></Relationships>
</file>

<file path=ppt/slides/_rels/slide14.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76.png"/><Relationship Id="rId7" Type="http://schemas.openxmlformats.org/officeDocument/2006/relationships/image" Target="../media/image101.png"/><Relationship Id="rId12" Type="http://schemas.openxmlformats.org/officeDocument/2006/relationships/image" Target="../media/image7.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0.svg"/><Relationship Id="rId11" Type="http://schemas.openxmlformats.org/officeDocument/2006/relationships/image" Target="../media/image6.png"/><Relationship Id="rId5" Type="http://schemas.openxmlformats.org/officeDocument/2006/relationships/image" Target="../media/image99.png"/><Relationship Id="rId10" Type="http://schemas.openxmlformats.org/officeDocument/2006/relationships/image" Target="../media/image104.svg"/><Relationship Id="rId4" Type="http://schemas.openxmlformats.org/officeDocument/2006/relationships/image" Target="../media/image77.svg"/><Relationship Id="rId9" Type="http://schemas.openxmlformats.org/officeDocument/2006/relationships/image" Target="../media/image103.png"/></Relationships>
</file>

<file path=ppt/slides/_rels/slide15.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107.png"/><Relationship Id="rId18" Type="http://schemas.openxmlformats.org/officeDocument/2006/relationships/image" Target="../media/image111.png"/><Relationship Id="rId3" Type="http://schemas.openxmlformats.org/officeDocument/2006/relationships/image" Target="../media/image103.png"/><Relationship Id="rId7" Type="http://schemas.openxmlformats.org/officeDocument/2006/relationships/image" Target="../media/image54.png"/><Relationship Id="rId12" Type="http://schemas.openxmlformats.org/officeDocument/2006/relationships/image" Target="../media/image29.png"/><Relationship Id="rId17" Type="http://schemas.openxmlformats.org/officeDocument/2006/relationships/image" Target="../media/image110.svg"/><Relationship Id="rId2" Type="http://schemas.openxmlformats.org/officeDocument/2006/relationships/notesSlide" Target="../notesSlides/notesSlide11.xml"/><Relationship Id="rId16"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106.png"/><Relationship Id="rId5" Type="http://schemas.openxmlformats.org/officeDocument/2006/relationships/image" Target="../media/image76.png"/><Relationship Id="rId15" Type="http://schemas.openxmlformats.org/officeDocument/2006/relationships/image" Target="../media/image30.png"/><Relationship Id="rId10" Type="http://schemas.openxmlformats.org/officeDocument/2006/relationships/image" Target="../media/image85.png"/><Relationship Id="rId19" Type="http://schemas.microsoft.com/office/2007/relationships/hdphoto" Target="../media/hdphoto1.wdp"/><Relationship Id="rId4" Type="http://schemas.openxmlformats.org/officeDocument/2006/relationships/image" Target="../media/image104.svg"/><Relationship Id="rId9" Type="http://schemas.openxmlformats.org/officeDocument/2006/relationships/image" Target="../media/image105.png"/><Relationship Id="rId14" Type="http://schemas.openxmlformats.org/officeDocument/2006/relationships/image" Target="../media/image108.svg"/></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6.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svg"/><Relationship Id="rId2" Type="http://schemas.openxmlformats.org/officeDocument/2006/relationships/notesSlide" Target="../notesSlides/notesSlide1.xml"/><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19" Type="http://schemas.openxmlformats.org/officeDocument/2006/relationships/image" Target="../media/image7.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2.xml"/><Relationship Id="rId16"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svg"/><Relationship Id="rId19" Type="http://schemas.openxmlformats.org/officeDocument/2006/relationships/image" Target="../media/image50.jpe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6.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sv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19" Type="http://schemas.openxmlformats.org/officeDocument/2006/relationships/image" Target="../media/image7.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2.svg"/><Relationship Id="rId3" Type="http://schemas.openxmlformats.org/officeDocument/2006/relationships/notesSlide" Target="../notesSlides/notesSlide4.xml"/><Relationship Id="rId21" Type="http://schemas.openxmlformats.org/officeDocument/2006/relationships/image" Target="../media/image33.png"/><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slideLayout" Target="../slideLayouts/slideLayout7.xml"/><Relationship Id="rId16" Type="http://schemas.openxmlformats.org/officeDocument/2006/relationships/image" Target="../media/image30.png"/><Relationship Id="rId20" Type="http://schemas.openxmlformats.org/officeDocument/2006/relationships/image" Target="../media/image7.svg"/><Relationship Id="rId1" Type="http://schemas.openxmlformats.org/officeDocument/2006/relationships/video" Target="https://www.youtube.com/embed/xa_k9cGMqOM" TargetMode="Externa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6.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 Id="rId22" Type="http://schemas.openxmlformats.org/officeDocument/2006/relationships/image" Target="../media/image51.jpeg"/></Relationships>
</file>

<file path=ppt/slides/_rels/slide6.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5.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5.xml"/><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3.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2.png"/></Relationships>
</file>

<file path=ppt/slides/_rels/slide7.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png"/><Relationship Id="rId18" Type="http://schemas.openxmlformats.org/officeDocument/2006/relationships/image" Target="../media/image31.png"/><Relationship Id="rId3" Type="http://schemas.openxmlformats.org/officeDocument/2006/relationships/image" Target="../media/image18.png"/><Relationship Id="rId7" Type="http://schemas.openxmlformats.org/officeDocument/2006/relationships/image" Target="../media/image66.png"/><Relationship Id="rId12" Type="http://schemas.openxmlformats.org/officeDocument/2006/relationships/image" Target="../media/image71.svg"/><Relationship Id="rId17" Type="http://schemas.openxmlformats.org/officeDocument/2006/relationships/image" Target="../media/image42.png"/><Relationship Id="rId2" Type="http://schemas.openxmlformats.org/officeDocument/2006/relationships/notesSlide" Target="../notesSlides/notesSlide6.xml"/><Relationship Id="rId16" Type="http://schemas.openxmlformats.org/officeDocument/2006/relationships/image" Target="../media/image28.png"/><Relationship Id="rId20"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svg"/><Relationship Id="rId10" Type="http://schemas.openxmlformats.org/officeDocument/2006/relationships/image" Target="../media/image69.svg"/><Relationship Id="rId19" Type="http://schemas.openxmlformats.org/officeDocument/2006/relationships/image" Target="../media/image32.svg"/><Relationship Id="rId4" Type="http://schemas.openxmlformats.org/officeDocument/2006/relationships/image" Target="../media/image19.svg"/><Relationship Id="rId9" Type="http://schemas.openxmlformats.org/officeDocument/2006/relationships/image" Target="../media/image68.png"/><Relationship Id="rId14" Type="http://schemas.openxmlformats.org/officeDocument/2006/relationships/image" Target="../media/image73.png"/></Relationships>
</file>

<file path=ppt/slides/_rels/slide8.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25.svg"/><Relationship Id="rId3" Type="http://schemas.openxmlformats.org/officeDocument/2006/relationships/image" Target="../media/image77.svg"/><Relationship Id="rId7" Type="http://schemas.openxmlformats.org/officeDocument/2006/relationships/image" Target="../media/image81.svg"/><Relationship Id="rId12" Type="http://schemas.openxmlformats.org/officeDocument/2006/relationships/image" Target="../media/image24.png"/><Relationship Id="rId17" Type="http://schemas.openxmlformats.org/officeDocument/2006/relationships/image" Target="../media/image88.png"/><Relationship Id="rId2" Type="http://schemas.openxmlformats.org/officeDocument/2006/relationships/image" Target="../media/image76.png"/><Relationship Id="rId16" Type="http://schemas.openxmlformats.org/officeDocument/2006/relationships/image" Target="../media/image87.sv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4.png"/><Relationship Id="rId5" Type="http://schemas.openxmlformats.org/officeDocument/2006/relationships/image" Target="../media/image79.svg"/><Relationship Id="rId15" Type="http://schemas.openxmlformats.org/officeDocument/2006/relationships/image" Target="../media/image86.png"/><Relationship Id="rId10" Type="http://schemas.openxmlformats.org/officeDocument/2006/relationships/image" Target="../media/image5.png"/><Relationship Id="rId4" Type="http://schemas.openxmlformats.org/officeDocument/2006/relationships/image" Target="../media/image78.png"/><Relationship Id="rId9" Type="http://schemas.openxmlformats.org/officeDocument/2006/relationships/image" Target="../media/image83.svg"/><Relationship Id="rId14" Type="http://schemas.openxmlformats.org/officeDocument/2006/relationships/image" Target="../media/image85.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74.svg"/><Relationship Id="rId18" Type="http://schemas.openxmlformats.org/officeDocument/2006/relationships/image" Target="../media/image7.svg"/><Relationship Id="rId3" Type="http://schemas.openxmlformats.org/officeDocument/2006/relationships/image" Target="../media/image89.png"/><Relationship Id="rId7" Type="http://schemas.openxmlformats.org/officeDocument/2006/relationships/image" Target="../media/image8.png"/><Relationship Id="rId12" Type="http://schemas.openxmlformats.org/officeDocument/2006/relationships/image" Target="../media/image73.png"/><Relationship Id="rId17" Type="http://schemas.openxmlformats.org/officeDocument/2006/relationships/image" Target="../media/image6.png"/><Relationship Id="rId2" Type="http://schemas.openxmlformats.org/officeDocument/2006/relationships/notesSlide" Target="../notesSlides/notesSlide7.xml"/><Relationship Id="rId16" Type="http://schemas.openxmlformats.org/officeDocument/2006/relationships/image" Target="../media/image32.sv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33.png"/><Relationship Id="rId5" Type="http://schemas.openxmlformats.org/officeDocument/2006/relationships/image" Target="../media/image22.png"/><Relationship Id="rId15" Type="http://schemas.openxmlformats.org/officeDocument/2006/relationships/image" Target="../media/image31.png"/><Relationship Id="rId10" Type="http://schemas.openxmlformats.org/officeDocument/2006/relationships/image" Target="../media/image92.svg"/><Relationship Id="rId19" Type="http://schemas.openxmlformats.org/officeDocument/2006/relationships/image" Target="../media/image29.png"/><Relationship Id="rId4" Type="http://schemas.openxmlformats.org/officeDocument/2006/relationships/image" Target="../media/image90.svg"/><Relationship Id="rId9" Type="http://schemas.openxmlformats.org/officeDocument/2006/relationships/image" Target="../media/image91.png"/><Relationship Id="rId14"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GB"/>
          </a:p>
        </p:txBody>
      </p:sp>
      <p:sp>
        <p:nvSpPr>
          <p:cNvPr id="3" name="Freeform 3"/>
          <p:cNvSpPr/>
          <p:nvPr/>
        </p:nvSpPr>
        <p:spPr>
          <a:xfrm>
            <a:off x="1961977" y="1417826"/>
            <a:ext cx="14364046" cy="7451349"/>
          </a:xfrm>
          <a:custGeom>
            <a:avLst/>
            <a:gdLst/>
            <a:ahLst/>
            <a:cxnLst/>
            <a:rect l="l" t="t" r="r" b="b"/>
            <a:pathLst>
              <a:path w="14364046" h="7451349">
                <a:moveTo>
                  <a:pt x="0" y="0"/>
                </a:moveTo>
                <a:lnTo>
                  <a:pt x="14364046" y="0"/>
                </a:lnTo>
                <a:lnTo>
                  <a:pt x="14364046" y="7451348"/>
                </a:lnTo>
                <a:lnTo>
                  <a:pt x="0" y="74513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028700" y="5860281"/>
            <a:ext cx="3506660" cy="2958744"/>
          </a:xfrm>
          <a:custGeom>
            <a:avLst/>
            <a:gdLst/>
            <a:ahLst/>
            <a:cxnLst/>
            <a:rect l="l" t="t" r="r" b="b"/>
            <a:pathLst>
              <a:path w="3506660" h="2958744">
                <a:moveTo>
                  <a:pt x="0" y="0"/>
                </a:moveTo>
                <a:lnTo>
                  <a:pt x="3506660" y="0"/>
                </a:lnTo>
                <a:lnTo>
                  <a:pt x="3506660" y="2958744"/>
                </a:lnTo>
                <a:lnTo>
                  <a:pt x="0" y="2958744"/>
                </a:lnTo>
                <a:lnTo>
                  <a:pt x="0" y="0"/>
                </a:lnTo>
                <a:close/>
              </a:path>
            </a:pathLst>
          </a:custGeom>
          <a:blipFill>
            <a:blip r:embed="rId6"/>
            <a:stretch>
              <a:fillRect/>
            </a:stretch>
          </a:blipFill>
        </p:spPr>
        <p:txBody>
          <a:bodyPr/>
          <a:lstStyle/>
          <a:p>
            <a:endParaRPr lang="en-GB"/>
          </a:p>
        </p:txBody>
      </p:sp>
      <p:sp>
        <p:nvSpPr>
          <p:cNvPr id="5" name="Freeform 5"/>
          <p:cNvSpPr/>
          <p:nvPr/>
        </p:nvSpPr>
        <p:spPr>
          <a:xfrm rot="4774347">
            <a:off x="15083542" y="-993486"/>
            <a:ext cx="4509939" cy="4509939"/>
          </a:xfrm>
          <a:custGeom>
            <a:avLst/>
            <a:gdLst/>
            <a:ahLst/>
            <a:cxnLst/>
            <a:rect l="l" t="t" r="r" b="b"/>
            <a:pathLst>
              <a:path w="4509939" h="4509939">
                <a:moveTo>
                  <a:pt x="0" y="0"/>
                </a:moveTo>
                <a:lnTo>
                  <a:pt x="4509939" y="0"/>
                </a:lnTo>
                <a:lnTo>
                  <a:pt x="4509939" y="4509940"/>
                </a:lnTo>
                <a:lnTo>
                  <a:pt x="0" y="45099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rot="1279818">
            <a:off x="13942049" y="5899573"/>
            <a:ext cx="3173732" cy="2880162"/>
          </a:xfrm>
          <a:custGeom>
            <a:avLst/>
            <a:gdLst/>
            <a:ahLst/>
            <a:cxnLst/>
            <a:rect l="l" t="t" r="r" b="b"/>
            <a:pathLst>
              <a:path w="3173732" h="2880162">
                <a:moveTo>
                  <a:pt x="0" y="0"/>
                </a:moveTo>
                <a:lnTo>
                  <a:pt x="3173732" y="0"/>
                </a:lnTo>
                <a:lnTo>
                  <a:pt x="3173732" y="2880161"/>
                </a:lnTo>
                <a:lnTo>
                  <a:pt x="0" y="2880161"/>
                </a:lnTo>
                <a:lnTo>
                  <a:pt x="0" y="0"/>
                </a:lnTo>
                <a:close/>
              </a:path>
            </a:pathLst>
          </a:custGeom>
          <a:blipFill>
            <a:blip r:embed="rId9"/>
            <a:stretch>
              <a:fillRect/>
            </a:stretch>
          </a:blipFill>
        </p:spPr>
        <p:txBody>
          <a:bodyPr/>
          <a:lstStyle/>
          <a:p>
            <a:endParaRPr lang="en-GB"/>
          </a:p>
        </p:txBody>
      </p:sp>
      <p:sp>
        <p:nvSpPr>
          <p:cNvPr id="7" name="Freeform 7"/>
          <p:cNvSpPr/>
          <p:nvPr/>
        </p:nvSpPr>
        <p:spPr>
          <a:xfrm>
            <a:off x="-2721229" y="7686045"/>
            <a:ext cx="6026180" cy="4775748"/>
          </a:xfrm>
          <a:custGeom>
            <a:avLst/>
            <a:gdLst/>
            <a:ahLst/>
            <a:cxnLst/>
            <a:rect l="l" t="t" r="r" b="b"/>
            <a:pathLst>
              <a:path w="6026180" h="4775748">
                <a:moveTo>
                  <a:pt x="0" y="0"/>
                </a:moveTo>
                <a:lnTo>
                  <a:pt x="6026181" y="0"/>
                </a:lnTo>
                <a:lnTo>
                  <a:pt x="6026181" y="4775748"/>
                </a:lnTo>
                <a:lnTo>
                  <a:pt x="0" y="47757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 name="Freeform 8"/>
          <p:cNvSpPr/>
          <p:nvPr/>
        </p:nvSpPr>
        <p:spPr>
          <a:xfrm rot="-332367">
            <a:off x="13778722" y="967869"/>
            <a:ext cx="3594601" cy="2444329"/>
          </a:xfrm>
          <a:custGeom>
            <a:avLst/>
            <a:gdLst/>
            <a:ahLst/>
            <a:cxnLst/>
            <a:rect l="l" t="t" r="r" b="b"/>
            <a:pathLst>
              <a:path w="3594601" h="2444329">
                <a:moveTo>
                  <a:pt x="0" y="0"/>
                </a:moveTo>
                <a:lnTo>
                  <a:pt x="3594601" y="0"/>
                </a:lnTo>
                <a:lnTo>
                  <a:pt x="3594601" y="2444329"/>
                </a:lnTo>
                <a:lnTo>
                  <a:pt x="0" y="2444329"/>
                </a:lnTo>
                <a:lnTo>
                  <a:pt x="0" y="0"/>
                </a:lnTo>
                <a:close/>
              </a:path>
            </a:pathLst>
          </a:custGeom>
          <a:blipFill>
            <a:blip r:embed="rId12"/>
            <a:stretch>
              <a:fillRect/>
            </a:stretch>
          </a:blipFill>
        </p:spPr>
        <p:txBody>
          <a:bodyPr/>
          <a:lstStyle/>
          <a:p>
            <a:endParaRPr lang="en-GB"/>
          </a:p>
        </p:txBody>
      </p:sp>
      <p:sp>
        <p:nvSpPr>
          <p:cNvPr id="9" name="TextBox 9"/>
          <p:cNvSpPr txBox="1"/>
          <p:nvPr/>
        </p:nvSpPr>
        <p:spPr>
          <a:xfrm>
            <a:off x="3277145" y="2940283"/>
            <a:ext cx="11733709" cy="1887749"/>
          </a:xfrm>
          <a:prstGeom prst="rect">
            <a:avLst/>
          </a:prstGeom>
        </p:spPr>
        <p:txBody>
          <a:bodyPr lIns="0" tIns="0" rIns="0" bIns="0" rtlCol="0" anchor="t">
            <a:spAutoFit/>
          </a:bodyPr>
          <a:lstStyle/>
          <a:p>
            <a:pPr algn="ctr">
              <a:lnSpc>
                <a:spcPts val="7200"/>
              </a:lnSpc>
            </a:pPr>
            <a:r>
              <a:rPr lang="en-US" sz="7200">
                <a:solidFill>
                  <a:srgbClr val="A7AF84"/>
                </a:solidFill>
                <a:latin typeface="Lazydog"/>
                <a:ea typeface="Lazydog"/>
                <a:cs typeface="Lazydog"/>
                <a:sym typeface="Lazydog"/>
              </a:rPr>
              <a:t>Balancing Risks with Rights in Secure Care</a:t>
            </a:r>
          </a:p>
        </p:txBody>
      </p:sp>
      <p:sp>
        <p:nvSpPr>
          <p:cNvPr id="10" name="Freeform 10"/>
          <p:cNvSpPr/>
          <p:nvPr/>
        </p:nvSpPr>
        <p:spPr>
          <a:xfrm rot="-1541354" flipH="1">
            <a:off x="-2373269" y="-911149"/>
            <a:ext cx="5710933" cy="3422461"/>
          </a:xfrm>
          <a:custGeom>
            <a:avLst/>
            <a:gdLst/>
            <a:ahLst/>
            <a:cxnLst/>
            <a:rect l="l" t="t" r="r" b="b"/>
            <a:pathLst>
              <a:path w="5710933" h="3422461">
                <a:moveTo>
                  <a:pt x="5710932" y="0"/>
                </a:moveTo>
                <a:lnTo>
                  <a:pt x="0" y="0"/>
                </a:lnTo>
                <a:lnTo>
                  <a:pt x="0" y="3422460"/>
                </a:lnTo>
                <a:lnTo>
                  <a:pt x="5710932" y="3422460"/>
                </a:lnTo>
                <a:lnTo>
                  <a:pt x="5710932"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1" name="Freeform 11"/>
          <p:cNvSpPr/>
          <p:nvPr/>
        </p:nvSpPr>
        <p:spPr>
          <a:xfrm rot="-272013">
            <a:off x="1028700" y="1115093"/>
            <a:ext cx="3162312" cy="3099066"/>
          </a:xfrm>
          <a:custGeom>
            <a:avLst/>
            <a:gdLst/>
            <a:ahLst/>
            <a:cxnLst/>
            <a:rect l="l" t="t" r="r" b="b"/>
            <a:pathLst>
              <a:path w="3162312" h="3099066">
                <a:moveTo>
                  <a:pt x="0" y="0"/>
                </a:moveTo>
                <a:lnTo>
                  <a:pt x="3162312" y="0"/>
                </a:lnTo>
                <a:lnTo>
                  <a:pt x="3162312" y="3099066"/>
                </a:lnTo>
                <a:lnTo>
                  <a:pt x="0" y="3099066"/>
                </a:lnTo>
                <a:lnTo>
                  <a:pt x="0" y="0"/>
                </a:lnTo>
                <a:close/>
              </a:path>
            </a:pathLst>
          </a:custGeom>
          <a:blipFill>
            <a:blip r:embed="rId15"/>
            <a:stretch>
              <a:fillRect/>
            </a:stretch>
          </a:blipFill>
        </p:spPr>
        <p:txBody>
          <a:bodyPr/>
          <a:lstStyle/>
          <a:p>
            <a:endParaRPr lang="en-GB"/>
          </a:p>
        </p:txBody>
      </p:sp>
      <p:sp>
        <p:nvSpPr>
          <p:cNvPr id="12" name="Freeform 12"/>
          <p:cNvSpPr/>
          <p:nvPr/>
        </p:nvSpPr>
        <p:spPr>
          <a:xfrm rot="-586403">
            <a:off x="14909078" y="9163772"/>
            <a:ext cx="4210552" cy="1740139"/>
          </a:xfrm>
          <a:custGeom>
            <a:avLst/>
            <a:gdLst/>
            <a:ahLst/>
            <a:cxnLst/>
            <a:rect l="l" t="t" r="r" b="b"/>
            <a:pathLst>
              <a:path w="4210552" h="1740139">
                <a:moveTo>
                  <a:pt x="0" y="0"/>
                </a:moveTo>
                <a:lnTo>
                  <a:pt x="4210552" y="0"/>
                </a:lnTo>
                <a:lnTo>
                  <a:pt x="4210552" y="1740139"/>
                </a:lnTo>
                <a:lnTo>
                  <a:pt x="0" y="174013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3" name="Freeform 13"/>
          <p:cNvSpPr/>
          <p:nvPr/>
        </p:nvSpPr>
        <p:spPr>
          <a:xfrm>
            <a:off x="6518456" y="658285"/>
            <a:ext cx="2423274" cy="2306897"/>
          </a:xfrm>
          <a:custGeom>
            <a:avLst/>
            <a:gdLst/>
            <a:ahLst/>
            <a:cxnLst/>
            <a:rect l="l" t="t" r="r" b="b"/>
            <a:pathLst>
              <a:path w="1976175" h="1969167">
                <a:moveTo>
                  <a:pt x="0" y="0"/>
                </a:moveTo>
                <a:lnTo>
                  <a:pt x="1976174" y="0"/>
                </a:lnTo>
                <a:lnTo>
                  <a:pt x="1976174" y="1969167"/>
                </a:lnTo>
                <a:lnTo>
                  <a:pt x="0" y="1969167"/>
                </a:lnTo>
                <a:lnTo>
                  <a:pt x="0" y="0"/>
                </a:lnTo>
                <a:close/>
              </a:path>
            </a:pathLst>
          </a:custGeom>
          <a:blipFill>
            <a:blip r:embed="rId18"/>
            <a:stretch>
              <a:fillRect/>
            </a:stretch>
          </a:blipFill>
        </p:spPr>
        <p:txBody>
          <a:bodyPr/>
          <a:lstStyle/>
          <a:p>
            <a:endParaRPr lang="en-GB"/>
          </a:p>
        </p:txBody>
      </p:sp>
      <p:sp>
        <p:nvSpPr>
          <p:cNvPr id="14" name="TextBox 14"/>
          <p:cNvSpPr txBox="1"/>
          <p:nvPr/>
        </p:nvSpPr>
        <p:spPr>
          <a:xfrm>
            <a:off x="4797127" y="5699611"/>
            <a:ext cx="8693746" cy="1640043"/>
          </a:xfrm>
          <a:prstGeom prst="rect">
            <a:avLst/>
          </a:prstGeom>
        </p:spPr>
        <p:txBody>
          <a:bodyPr lIns="0" tIns="0" rIns="0" bIns="0" rtlCol="0" anchor="t">
            <a:spAutoFit/>
          </a:bodyPr>
          <a:lstStyle/>
          <a:p>
            <a:pPr algn="ctr">
              <a:lnSpc>
                <a:spcPts val="4200"/>
              </a:lnSpc>
            </a:pPr>
            <a:r>
              <a:rPr lang="en-US" sz="4200">
                <a:solidFill>
                  <a:srgbClr val="A7AF84"/>
                </a:solidFill>
                <a:latin typeface="Lazydog"/>
                <a:ea typeface="Lazydog"/>
                <a:cs typeface="Lazydog"/>
                <a:sym typeface="Lazydog"/>
              </a:rPr>
              <a:t>exploring the significance, the challenges and strategies in nurturing sibling bonds</a:t>
            </a:r>
          </a:p>
        </p:txBody>
      </p:sp>
      <p:sp>
        <p:nvSpPr>
          <p:cNvPr id="15" name="TextBox 15"/>
          <p:cNvSpPr txBox="1"/>
          <p:nvPr/>
        </p:nvSpPr>
        <p:spPr>
          <a:xfrm>
            <a:off x="2400560" y="9296400"/>
            <a:ext cx="13486880" cy="318081"/>
          </a:xfrm>
          <a:prstGeom prst="rect">
            <a:avLst/>
          </a:prstGeom>
        </p:spPr>
        <p:txBody>
          <a:bodyPr lIns="0" tIns="0" rIns="0" bIns="0" rtlCol="0" anchor="t">
            <a:spAutoFit/>
          </a:bodyPr>
          <a:lstStyle/>
          <a:p>
            <a:pPr algn="ctr">
              <a:lnSpc>
                <a:spcPts val="2399"/>
              </a:lnSpc>
            </a:pPr>
            <a:r>
              <a:rPr lang="en-US" sz="2399" dirty="0">
                <a:solidFill>
                  <a:srgbClr val="000000"/>
                </a:solidFill>
                <a:latin typeface="Lazydog"/>
                <a:ea typeface="Lazydog"/>
                <a:cs typeface="Lazydog"/>
                <a:sym typeface="Lazydog"/>
              </a:rPr>
              <a:t>community of practice for siblings - keeping the promise to brothers &amp; sisters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GB"/>
          </a:p>
        </p:txBody>
      </p:sp>
      <p:sp>
        <p:nvSpPr>
          <p:cNvPr id="3" name="Freeform 3"/>
          <p:cNvSpPr/>
          <p:nvPr/>
        </p:nvSpPr>
        <p:spPr>
          <a:xfrm>
            <a:off x="8653945" y="190536"/>
            <a:ext cx="7679019" cy="2514879"/>
          </a:xfrm>
          <a:custGeom>
            <a:avLst/>
            <a:gdLst/>
            <a:ahLst/>
            <a:cxnLst/>
            <a:rect l="l" t="t" r="r" b="b"/>
            <a:pathLst>
              <a:path w="7679019" h="2514879">
                <a:moveTo>
                  <a:pt x="0" y="0"/>
                </a:moveTo>
                <a:lnTo>
                  <a:pt x="7679019" y="0"/>
                </a:lnTo>
                <a:lnTo>
                  <a:pt x="7679019" y="2514879"/>
                </a:lnTo>
                <a:lnTo>
                  <a:pt x="0" y="25148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1676400" y="2900873"/>
            <a:ext cx="15582900" cy="6732373"/>
            <a:chOff x="0" y="0"/>
            <a:chExt cx="2745417" cy="1064997"/>
          </a:xfrm>
        </p:grpSpPr>
        <p:sp>
          <p:nvSpPr>
            <p:cNvPr id="5" name="Freeform 5"/>
            <p:cNvSpPr/>
            <p:nvPr/>
          </p:nvSpPr>
          <p:spPr>
            <a:xfrm>
              <a:off x="0" y="0"/>
              <a:ext cx="2745417" cy="1064997"/>
            </a:xfrm>
            <a:custGeom>
              <a:avLst/>
              <a:gdLst/>
              <a:ahLst/>
              <a:cxnLst/>
              <a:rect l="l" t="t" r="r" b="b"/>
              <a:pathLst>
                <a:path w="2745417" h="1064997">
                  <a:moveTo>
                    <a:pt x="37878" y="0"/>
                  </a:moveTo>
                  <a:lnTo>
                    <a:pt x="2707539" y="0"/>
                  </a:lnTo>
                  <a:cubicBezTo>
                    <a:pt x="2728458" y="0"/>
                    <a:pt x="2745417" y="16958"/>
                    <a:pt x="2745417" y="37878"/>
                  </a:cubicBezTo>
                  <a:lnTo>
                    <a:pt x="2745417" y="1027119"/>
                  </a:lnTo>
                  <a:cubicBezTo>
                    <a:pt x="2745417" y="1048038"/>
                    <a:pt x="2728458" y="1064997"/>
                    <a:pt x="2707539" y="1064997"/>
                  </a:cubicBezTo>
                  <a:lnTo>
                    <a:pt x="37878" y="1064997"/>
                  </a:lnTo>
                  <a:cubicBezTo>
                    <a:pt x="16958" y="1064997"/>
                    <a:pt x="0" y="1048038"/>
                    <a:pt x="0" y="1027119"/>
                  </a:cubicBezTo>
                  <a:lnTo>
                    <a:pt x="0" y="37878"/>
                  </a:lnTo>
                  <a:cubicBezTo>
                    <a:pt x="0" y="16958"/>
                    <a:pt x="16958" y="0"/>
                    <a:pt x="37878" y="0"/>
                  </a:cubicBezTo>
                  <a:close/>
                </a:path>
              </a:pathLst>
            </a:custGeom>
            <a:solidFill>
              <a:srgbClr val="D8E0CE"/>
            </a:solidFill>
          </p:spPr>
          <p:txBody>
            <a:bodyPr/>
            <a:lstStyle/>
            <a:p>
              <a:endParaRPr lang="en-GB"/>
            </a:p>
          </p:txBody>
        </p:sp>
        <p:sp>
          <p:nvSpPr>
            <p:cNvPr id="6" name="TextBox 6"/>
            <p:cNvSpPr txBox="1"/>
            <p:nvPr/>
          </p:nvSpPr>
          <p:spPr>
            <a:xfrm>
              <a:off x="0" y="-38100"/>
              <a:ext cx="2745417" cy="1103097"/>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7810141" y="462158"/>
            <a:ext cx="8718926" cy="1846659"/>
          </a:xfrm>
          <a:prstGeom prst="rect">
            <a:avLst/>
          </a:prstGeom>
        </p:spPr>
        <p:txBody>
          <a:bodyPr lIns="0" tIns="0" rIns="0" bIns="0" rtlCol="0" anchor="t">
            <a:spAutoFit/>
          </a:bodyPr>
          <a:lstStyle/>
          <a:p>
            <a:pPr algn="ctr">
              <a:lnSpc>
                <a:spcPts val="7199"/>
              </a:lnSpc>
            </a:pPr>
            <a:r>
              <a:rPr lang="en-US" sz="6000" dirty="0">
                <a:solidFill>
                  <a:srgbClr val="6A7E78"/>
                </a:solidFill>
                <a:latin typeface="Lazydog"/>
                <a:ea typeface="Lazydog"/>
                <a:cs typeface="Lazydog"/>
                <a:sym typeface="Lazydog"/>
              </a:rPr>
              <a:t>16 year old </a:t>
            </a:r>
          </a:p>
          <a:p>
            <a:pPr algn="ctr">
              <a:lnSpc>
                <a:spcPts val="7199"/>
              </a:lnSpc>
            </a:pPr>
            <a:r>
              <a:rPr lang="en-US" sz="6000" dirty="0">
                <a:solidFill>
                  <a:srgbClr val="6A7E78"/>
                </a:solidFill>
                <a:latin typeface="Lazydog"/>
                <a:ea typeface="Lazydog"/>
                <a:cs typeface="Lazydog"/>
                <a:sym typeface="Lazydog"/>
              </a:rPr>
              <a:t>female</a:t>
            </a:r>
          </a:p>
        </p:txBody>
      </p:sp>
      <p:sp>
        <p:nvSpPr>
          <p:cNvPr id="17" name="Freeform 17"/>
          <p:cNvSpPr/>
          <p:nvPr/>
        </p:nvSpPr>
        <p:spPr>
          <a:xfrm rot="4774347">
            <a:off x="15367473" y="-1019394"/>
            <a:ext cx="4194897" cy="4194897"/>
          </a:xfrm>
          <a:custGeom>
            <a:avLst/>
            <a:gdLst/>
            <a:ahLst/>
            <a:cxnLst/>
            <a:rect l="l" t="t" r="r" b="b"/>
            <a:pathLst>
              <a:path w="4194897" h="4194897">
                <a:moveTo>
                  <a:pt x="0" y="0"/>
                </a:moveTo>
                <a:lnTo>
                  <a:pt x="4194896" y="0"/>
                </a:lnTo>
                <a:lnTo>
                  <a:pt x="4194896" y="4194897"/>
                </a:lnTo>
                <a:lnTo>
                  <a:pt x="0" y="41948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8" name="Freeform 18"/>
          <p:cNvSpPr/>
          <p:nvPr/>
        </p:nvSpPr>
        <p:spPr>
          <a:xfrm>
            <a:off x="-2721229" y="7686045"/>
            <a:ext cx="6026180" cy="4775748"/>
          </a:xfrm>
          <a:custGeom>
            <a:avLst/>
            <a:gdLst/>
            <a:ahLst/>
            <a:cxnLst/>
            <a:rect l="l" t="t" r="r" b="b"/>
            <a:pathLst>
              <a:path w="6026180" h="4775748">
                <a:moveTo>
                  <a:pt x="0" y="0"/>
                </a:moveTo>
                <a:lnTo>
                  <a:pt x="6026181" y="0"/>
                </a:lnTo>
                <a:lnTo>
                  <a:pt x="6026181" y="4775748"/>
                </a:lnTo>
                <a:lnTo>
                  <a:pt x="0" y="47757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9" name="Freeform 19"/>
          <p:cNvSpPr/>
          <p:nvPr/>
        </p:nvSpPr>
        <p:spPr>
          <a:xfrm rot="-332367">
            <a:off x="15227522" y="364398"/>
            <a:ext cx="2093013" cy="1423249"/>
          </a:xfrm>
          <a:custGeom>
            <a:avLst/>
            <a:gdLst/>
            <a:ahLst/>
            <a:cxnLst/>
            <a:rect l="l" t="t" r="r" b="b"/>
            <a:pathLst>
              <a:path w="2093013" h="1423249">
                <a:moveTo>
                  <a:pt x="0" y="0"/>
                </a:moveTo>
                <a:lnTo>
                  <a:pt x="2093012" y="0"/>
                </a:lnTo>
                <a:lnTo>
                  <a:pt x="2093012" y="1423249"/>
                </a:lnTo>
                <a:lnTo>
                  <a:pt x="0" y="1423249"/>
                </a:lnTo>
                <a:lnTo>
                  <a:pt x="0" y="0"/>
                </a:lnTo>
                <a:close/>
              </a:path>
            </a:pathLst>
          </a:custGeom>
          <a:blipFill>
            <a:blip r:embed="rId10"/>
            <a:stretch>
              <a:fillRect/>
            </a:stretch>
          </a:blipFill>
        </p:spPr>
        <p:txBody>
          <a:bodyPr/>
          <a:lstStyle/>
          <a:p>
            <a:endParaRPr lang="en-GB"/>
          </a:p>
        </p:txBody>
      </p:sp>
      <p:sp>
        <p:nvSpPr>
          <p:cNvPr id="20" name="Freeform 20"/>
          <p:cNvSpPr/>
          <p:nvPr/>
        </p:nvSpPr>
        <p:spPr>
          <a:xfrm rot="-834726">
            <a:off x="473973" y="508272"/>
            <a:ext cx="1737737" cy="1726876"/>
          </a:xfrm>
          <a:custGeom>
            <a:avLst/>
            <a:gdLst/>
            <a:ahLst/>
            <a:cxnLst/>
            <a:rect l="l" t="t" r="r" b="b"/>
            <a:pathLst>
              <a:path w="1737737" h="1726876">
                <a:moveTo>
                  <a:pt x="0" y="0"/>
                </a:moveTo>
                <a:lnTo>
                  <a:pt x="1737737" y="0"/>
                </a:lnTo>
                <a:lnTo>
                  <a:pt x="1737737" y="1726876"/>
                </a:lnTo>
                <a:lnTo>
                  <a:pt x="0" y="1726876"/>
                </a:lnTo>
                <a:lnTo>
                  <a:pt x="0" y="0"/>
                </a:lnTo>
                <a:close/>
              </a:path>
            </a:pathLst>
          </a:custGeom>
          <a:blipFill>
            <a:blip r:embed="rId11"/>
            <a:stretch>
              <a:fillRect/>
            </a:stretch>
          </a:blipFill>
        </p:spPr>
        <p:txBody>
          <a:bodyPr/>
          <a:lstStyle/>
          <a:p>
            <a:endParaRPr lang="en-GB"/>
          </a:p>
        </p:txBody>
      </p:sp>
      <p:sp>
        <p:nvSpPr>
          <p:cNvPr id="22" name="TextBox 22"/>
          <p:cNvSpPr txBox="1"/>
          <p:nvPr/>
        </p:nvSpPr>
        <p:spPr>
          <a:xfrm>
            <a:off x="1950588" y="3262804"/>
            <a:ext cx="15034524" cy="6360716"/>
          </a:xfrm>
          <a:prstGeom prst="rect">
            <a:avLst/>
          </a:prstGeom>
        </p:spPr>
        <p:txBody>
          <a:bodyPr wrap="square" lIns="0" tIns="0" rIns="0" bIns="0" rtlCol="0" anchor="t">
            <a:spAutoFit/>
          </a:bodyPr>
          <a:lstStyle/>
          <a:p>
            <a:pPr marL="285750" indent="-285750">
              <a:lnSpc>
                <a:spcPct val="150000"/>
              </a:lnSpc>
              <a:buFont typeface="Arial" panose="020B0604020202020204" pitchFamily="34" charset="0"/>
              <a:buChar char="•"/>
            </a:pPr>
            <a:r>
              <a:rPr lang="en-US" sz="2000" dirty="0">
                <a:solidFill>
                  <a:srgbClr val="6A7E78"/>
                </a:solidFill>
                <a:latin typeface="Lazydog"/>
                <a:ea typeface="Lazydog"/>
                <a:cs typeface="Lazydog"/>
                <a:sym typeface="Lazydog"/>
              </a:rPr>
              <a:t>Young Female from England place in secure care 500 miles away from where she considered home. </a:t>
            </a:r>
          </a:p>
          <a:p>
            <a:pPr marL="285750" indent="-285750">
              <a:lnSpc>
                <a:spcPct val="150000"/>
              </a:lnSpc>
              <a:buFont typeface="Arial" panose="020B0604020202020204" pitchFamily="34" charset="0"/>
              <a:buChar char="•"/>
            </a:pPr>
            <a:r>
              <a:rPr lang="en-US" sz="2000" dirty="0">
                <a:solidFill>
                  <a:srgbClr val="6A7E78"/>
                </a:solidFill>
                <a:latin typeface="Lazydog"/>
                <a:ea typeface="Lazydog"/>
                <a:cs typeface="Lazydog"/>
                <a:sym typeface="Lazydog"/>
              </a:rPr>
              <a:t>Italian &amp; catholic background – 2 older brothers, 2 young brothers and 1 young sister. She took on caring responsibilities for her young siblings. </a:t>
            </a:r>
          </a:p>
          <a:p>
            <a:pPr marL="285750" indent="-285750">
              <a:lnSpc>
                <a:spcPct val="150000"/>
              </a:lnSpc>
              <a:buFont typeface="Arial" panose="020B0604020202020204" pitchFamily="34" charset="0"/>
              <a:buChar char="•"/>
            </a:pPr>
            <a:r>
              <a:rPr lang="en-US" sz="2000" dirty="0">
                <a:solidFill>
                  <a:srgbClr val="6A7E78"/>
                </a:solidFill>
                <a:latin typeface="Lazydog"/>
                <a:ea typeface="Lazydog"/>
                <a:cs typeface="Lazydog"/>
                <a:sym typeface="Lazydog"/>
              </a:rPr>
              <a:t>High risk of criminal exploitation – parental drug use and criminal activity</a:t>
            </a:r>
          </a:p>
          <a:p>
            <a:pPr marL="285750" indent="-285750">
              <a:lnSpc>
                <a:spcPct val="150000"/>
              </a:lnSpc>
              <a:buFont typeface="Arial" panose="020B0604020202020204" pitchFamily="34" charset="0"/>
              <a:buChar char="•"/>
            </a:pPr>
            <a:r>
              <a:rPr lang="en-US" sz="2000" dirty="0">
                <a:solidFill>
                  <a:srgbClr val="6A7E78"/>
                </a:solidFill>
                <a:latin typeface="Lazydog"/>
                <a:ea typeface="Lazydog"/>
                <a:cs typeface="Lazydog"/>
                <a:sym typeface="Lazydog"/>
              </a:rPr>
              <a:t> CSE disclosure </a:t>
            </a:r>
          </a:p>
          <a:p>
            <a:pPr marL="285750" indent="-285750">
              <a:lnSpc>
                <a:spcPct val="150000"/>
              </a:lnSpc>
              <a:buFont typeface="Arial" panose="020B0604020202020204" pitchFamily="34" charset="0"/>
              <a:buChar char="•"/>
            </a:pPr>
            <a:r>
              <a:rPr lang="en-US" sz="2000" dirty="0">
                <a:solidFill>
                  <a:srgbClr val="6A7E78"/>
                </a:solidFill>
                <a:latin typeface="Lazydog"/>
                <a:ea typeface="Lazydog"/>
                <a:cs typeface="Lazydog"/>
                <a:sym typeface="Lazydog"/>
              </a:rPr>
              <a:t>10 placements moves. Secure was first cross border placement and most stable she had experienced. </a:t>
            </a:r>
          </a:p>
          <a:p>
            <a:pPr marL="285750" indent="-285750">
              <a:lnSpc>
                <a:spcPct val="150000"/>
              </a:lnSpc>
              <a:buFont typeface="Arial" panose="020B0604020202020204" pitchFamily="34" charset="0"/>
              <a:buChar char="•"/>
            </a:pPr>
            <a:r>
              <a:rPr lang="en-US" sz="2000" dirty="0">
                <a:solidFill>
                  <a:srgbClr val="6A7E78"/>
                </a:solidFill>
                <a:latin typeface="Lazydog"/>
                <a:ea typeface="Lazydog"/>
                <a:cs typeface="Lazydog"/>
                <a:sym typeface="Lazydog"/>
              </a:rPr>
              <a:t>Transition to home region after a period of stabilization. </a:t>
            </a:r>
          </a:p>
          <a:p>
            <a:pPr marL="285750" indent="-285750">
              <a:lnSpc>
                <a:spcPct val="150000"/>
              </a:lnSpc>
              <a:buFont typeface="Arial" panose="020B0604020202020204" pitchFamily="34" charset="0"/>
              <a:buChar char="•"/>
            </a:pPr>
            <a:r>
              <a:rPr lang="en-US" sz="2000" dirty="0">
                <a:solidFill>
                  <a:srgbClr val="6A7E78"/>
                </a:solidFill>
                <a:latin typeface="Lazydog"/>
                <a:ea typeface="Lazydog"/>
                <a:cs typeface="Lazydog"/>
                <a:sym typeface="Lazydog"/>
              </a:rPr>
              <a:t>Therapeutic intervention – support her to understand what happened and support future plans and progressions. </a:t>
            </a:r>
          </a:p>
          <a:p>
            <a:pPr marL="285750" indent="-285750">
              <a:lnSpc>
                <a:spcPct val="150000"/>
              </a:lnSpc>
              <a:buFont typeface="Arial" panose="020B0604020202020204" pitchFamily="34" charset="0"/>
              <a:buChar char="•"/>
            </a:pPr>
            <a:r>
              <a:rPr lang="en-US" sz="2000" dirty="0">
                <a:solidFill>
                  <a:srgbClr val="6A7E78"/>
                </a:solidFill>
                <a:latin typeface="Lazydog"/>
                <a:ea typeface="Lazydog"/>
                <a:cs typeface="Lazydog"/>
                <a:sym typeface="Lazydog"/>
              </a:rPr>
              <a:t>Supporting digital connections – weekly face time video calls with siblings.</a:t>
            </a:r>
          </a:p>
          <a:p>
            <a:pPr marL="285750" indent="-285750">
              <a:lnSpc>
                <a:spcPct val="150000"/>
              </a:lnSpc>
              <a:buFont typeface="Arial" panose="020B0604020202020204" pitchFamily="34" charset="0"/>
              <a:buChar char="•"/>
            </a:pPr>
            <a:r>
              <a:rPr lang="en-US" sz="2000" dirty="0">
                <a:solidFill>
                  <a:srgbClr val="6A7E78"/>
                </a:solidFill>
                <a:latin typeface="Lazydog"/>
                <a:ea typeface="Lazydog"/>
                <a:cs typeface="Lazydog"/>
                <a:sym typeface="Lazydog"/>
              </a:rPr>
              <a:t>Home visits were supported by Rossie – Flights down for in person visits to support her reconnect with place she called home.  </a:t>
            </a:r>
          </a:p>
          <a:p>
            <a:pPr marL="285750" indent="-285750">
              <a:lnSpc>
                <a:spcPts val="3200"/>
              </a:lnSpc>
              <a:buFont typeface="Arial" panose="020B0604020202020204" pitchFamily="34" charset="0"/>
              <a:buChar char="•"/>
            </a:pPr>
            <a:endParaRPr lang="en-US" sz="2400" dirty="0">
              <a:solidFill>
                <a:srgbClr val="6A7E78"/>
              </a:solidFill>
              <a:latin typeface="Lazydog"/>
              <a:ea typeface="Lazydog"/>
              <a:cs typeface="Lazydog"/>
              <a:sym typeface="Lazydog"/>
            </a:endParaRPr>
          </a:p>
          <a:p>
            <a:pPr algn="ctr">
              <a:lnSpc>
                <a:spcPts val="3200"/>
              </a:lnSpc>
            </a:pPr>
            <a:endParaRPr lang="en-US" sz="2400" dirty="0">
              <a:solidFill>
                <a:srgbClr val="6A7E78"/>
              </a:solidFill>
              <a:latin typeface="Lazydog"/>
              <a:ea typeface="Lazydog"/>
              <a:cs typeface="Lazydog"/>
              <a:sym typeface="Lazydog"/>
            </a:endParaRPr>
          </a:p>
        </p:txBody>
      </p:sp>
      <p:sp>
        <p:nvSpPr>
          <p:cNvPr id="16" name="Freeform 16"/>
          <p:cNvSpPr/>
          <p:nvPr/>
        </p:nvSpPr>
        <p:spPr>
          <a:xfrm>
            <a:off x="57048" y="7908117"/>
            <a:ext cx="2276252" cy="1920587"/>
          </a:xfrm>
          <a:custGeom>
            <a:avLst/>
            <a:gdLst/>
            <a:ahLst/>
            <a:cxnLst/>
            <a:rect l="l" t="t" r="r" b="b"/>
            <a:pathLst>
              <a:path w="2276252" h="1920587">
                <a:moveTo>
                  <a:pt x="0" y="0"/>
                </a:moveTo>
                <a:lnTo>
                  <a:pt x="2276252" y="0"/>
                </a:lnTo>
                <a:lnTo>
                  <a:pt x="2276252" y="1920587"/>
                </a:lnTo>
                <a:lnTo>
                  <a:pt x="0" y="1920587"/>
                </a:lnTo>
                <a:lnTo>
                  <a:pt x="0" y="0"/>
                </a:lnTo>
                <a:close/>
              </a:path>
            </a:pathLst>
          </a:custGeom>
          <a:blipFill>
            <a:blip r:embed="rId12"/>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3">
              <a:extLst>
                <a:ext uri="{96DAC541-7B7A-43D3-8B79-37D633B846F1}">
                  <asvg:svgBlip xmlns:asvg="http://schemas.microsoft.com/office/drawing/2016/SVG/main" r:embed="rId4"/>
                </a:ext>
              </a:extLst>
            </a:blip>
            <a:stretch>
              <a:fillRect l="-9832" r="-31154"/>
            </a:stretch>
          </a:blipFill>
        </p:spPr>
        <p:txBody>
          <a:bodyPr/>
          <a:lstStyle/>
          <a:p>
            <a:endParaRPr lang="en-GB"/>
          </a:p>
        </p:txBody>
      </p:sp>
      <p:sp>
        <p:nvSpPr>
          <p:cNvPr id="3" name="Freeform 3"/>
          <p:cNvSpPr/>
          <p:nvPr/>
        </p:nvSpPr>
        <p:spPr>
          <a:xfrm>
            <a:off x="919935" y="703254"/>
            <a:ext cx="6583064" cy="2155953"/>
          </a:xfrm>
          <a:custGeom>
            <a:avLst/>
            <a:gdLst/>
            <a:ahLst/>
            <a:cxnLst/>
            <a:rect l="l" t="t" r="r" b="b"/>
            <a:pathLst>
              <a:path w="6583064" h="2155953">
                <a:moveTo>
                  <a:pt x="0" y="0"/>
                </a:moveTo>
                <a:lnTo>
                  <a:pt x="6583064" y="0"/>
                </a:lnTo>
                <a:lnTo>
                  <a:pt x="6583064" y="2155953"/>
                </a:lnTo>
                <a:lnTo>
                  <a:pt x="0" y="21559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4" name="Group 4"/>
          <p:cNvGrpSpPr/>
          <p:nvPr/>
        </p:nvGrpSpPr>
        <p:grpSpPr>
          <a:xfrm>
            <a:off x="919934" y="3008075"/>
            <a:ext cx="14853465" cy="6842397"/>
            <a:chOff x="0" y="0"/>
            <a:chExt cx="3057503" cy="931297"/>
          </a:xfrm>
        </p:grpSpPr>
        <p:sp>
          <p:nvSpPr>
            <p:cNvPr id="5" name="Freeform 5"/>
            <p:cNvSpPr/>
            <p:nvPr/>
          </p:nvSpPr>
          <p:spPr>
            <a:xfrm>
              <a:off x="0" y="0"/>
              <a:ext cx="3057503" cy="931297"/>
            </a:xfrm>
            <a:custGeom>
              <a:avLst/>
              <a:gdLst/>
              <a:ahLst/>
              <a:cxnLst/>
              <a:rect l="l" t="t" r="r" b="b"/>
              <a:pathLst>
                <a:path w="3057503" h="931297">
                  <a:moveTo>
                    <a:pt x="34011" y="0"/>
                  </a:moveTo>
                  <a:lnTo>
                    <a:pt x="3023492" y="0"/>
                  </a:lnTo>
                  <a:cubicBezTo>
                    <a:pt x="3032512" y="0"/>
                    <a:pt x="3041163" y="3583"/>
                    <a:pt x="3047542" y="9962"/>
                  </a:cubicBezTo>
                  <a:cubicBezTo>
                    <a:pt x="3053920" y="16340"/>
                    <a:pt x="3057503" y="24991"/>
                    <a:pt x="3057503" y="34011"/>
                  </a:cubicBezTo>
                  <a:lnTo>
                    <a:pt x="3057503" y="897285"/>
                  </a:lnTo>
                  <a:cubicBezTo>
                    <a:pt x="3057503" y="906305"/>
                    <a:pt x="3053920" y="914956"/>
                    <a:pt x="3047542" y="921335"/>
                  </a:cubicBezTo>
                  <a:cubicBezTo>
                    <a:pt x="3041163" y="927713"/>
                    <a:pt x="3032512" y="931297"/>
                    <a:pt x="3023492" y="931297"/>
                  </a:cubicBezTo>
                  <a:lnTo>
                    <a:pt x="34011" y="931297"/>
                  </a:lnTo>
                  <a:cubicBezTo>
                    <a:pt x="15227" y="931297"/>
                    <a:pt x="0" y="916069"/>
                    <a:pt x="0" y="897285"/>
                  </a:cubicBezTo>
                  <a:lnTo>
                    <a:pt x="0" y="34011"/>
                  </a:lnTo>
                  <a:cubicBezTo>
                    <a:pt x="0" y="24991"/>
                    <a:pt x="3583" y="16340"/>
                    <a:pt x="9962" y="9962"/>
                  </a:cubicBezTo>
                  <a:cubicBezTo>
                    <a:pt x="16340" y="3583"/>
                    <a:pt x="24991" y="0"/>
                    <a:pt x="34011" y="0"/>
                  </a:cubicBezTo>
                  <a:close/>
                </a:path>
              </a:pathLst>
            </a:custGeom>
            <a:solidFill>
              <a:srgbClr val="DCDBE2"/>
            </a:solidFill>
          </p:spPr>
          <p:txBody>
            <a:bodyPr/>
            <a:lstStyle/>
            <a:p>
              <a:endParaRPr lang="en-GB"/>
            </a:p>
          </p:txBody>
        </p:sp>
        <p:sp>
          <p:nvSpPr>
            <p:cNvPr id="6" name="TextBox 6"/>
            <p:cNvSpPr txBox="1"/>
            <p:nvPr/>
          </p:nvSpPr>
          <p:spPr>
            <a:xfrm>
              <a:off x="0" y="-38100"/>
              <a:ext cx="3057503" cy="969397"/>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5735027" flipH="1">
            <a:off x="15103605" y="6983895"/>
            <a:ext cx="4311389" cy="4311389"/>
          </a:xfrm>
          <a:custGeom>
            <a:avLst/>
            <a:gdLst/>
            <a:ahLst/>
            <a:cxnLst/>
            <a:rect l="l" t="t" r="r" b="b"/>
            <a:pathLst>
              <a:path w="4311389" h="4311389">
                <a:moveTo>
                  <a:pt x="4311390" y="0"/>
                </a:moveTo>
                <a:lnTo>
                  <a:pt x="0" y="0"/>
                </a:lnTo>
                <a:lnTo>
                  <a:pt x="0" y="4311389"/>
                </a:lnTo>
                <a:lnTo>
                  <a:pt x="4311390" y="4311389"/>
                </a:lnTo>
                <a:lnTo>
                  <a:pt x="431139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Freeform 14"/>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5" name="Freeform 15"/>
          <p:cNvSpPr/>
          <p:nvPr/>
        </p:nvSpPr>
        <p:spPr>
          <a:xfrm rot="997488">
            <a:off x="15125292" y="1181854"/>
            <a:ext cx="2224687" cy="2018904"/>
          </a:xfrm>
          <a:custGeom>
            <a:avLst/>
            <a:gdLst/>
            <a:ahLst/>
            <a:cxnLst/>
            <a:rect l="l" t="t" r="r" b="b"/>
            <a:pathLst>
              <a:path w="2224687" h="2018904">
                <a:moveTo>
                  <a:pt x="0" y="0"/>
                </a:moveTo>
                <a:lnTo>
                  <a:pt x="2224688" y="0"/>
                </a:lnTo>
                <a:lnTo>
                  <a:pt x="2224688" y="2018903"/>
                </a:lnTo>
                <a:lnTo>
                  <a:pt x="0" y="2018903"/>
                </a:lnTo>
                <a:lnTo>
                  <a:pt x="0" y="0"/>
                </a:lnTo>
                <a:close/>
              </a:path>
            </a:pathLst>
          </a:custGeom>
          <a:blipFill>
            <a:blip r:embed="rId11"/>
            <a:stretch>
              <a:fillRect/>
            </a:stretch>
          </a:blipFill>
        </p:spPr>
        <p:txBody>
          <a:bodyPr/>
          <a:lstStyle/>
          <a:p>
            <a:endParaRPr lang="en-GB"/>
          </a:p>
        </p:txBody>
      </p:sp>
      <p:sp>
        <p:nvSpPr>
          <p:cNvPr id="17" name="TextBox 17"/>
          <p:cNvSpPr txBox="1"/>
          <p:nvPr/>
        </p:nvSpPr>
        <p:spPr>
          <a:xfrm>
            <a:off x="477877" y="734913"/>
            <a:ext cx="7149607" cy="1730154"/>
          </a:xfrm>
          <a:prstGeom prst="rect">
            <a:avLst/>
          </a:prstGeom>
        </p:spPr>
        <p:txBody>
          <a:bodyPr lIns="0" tIns="0" rIns="0" bIns="0" rtlCol="0" anchor="t">
            <a:spAutoFit/>
          </a:bodyPr>
          <a:lstStyle/>
          <a:p>
            <a:pPr algn="ctr">
              <a:lnSpc>
                <a:spcPts val="7199"/>
              </a:lnSpc>
            </a:pPr>
            <a:r>
              <a:rPr lang="en-US" sz="4400" dirty="0">
                <a:solidFill>
                  <a:srgbClr val="6A7E78"/>
                </a:solidFill>
                <a:latin typeface="Lazydog"/>
                <a:ea typeface="Lazydog"/>
                <a:cs typeface="Lazydog"/>
                <a:sym typeface="Lazydog"/>
              </a:rPr>
              <a:t>16 year old </a:t>
            </a:r>
          </a:p>
          <a:p>
            <a:pPr algn="ctr">
              <a:lnSpc>
                <a:spcPts val="7199"/>
              </a:lnSpc>
            </a:pPr>
            <a:r>
              <a:rPr lang="en-US" sz="4400" dirty="0">
                <a:solidFill>
                  <a:srgbClr val="6A7E78"/>
                </a:solidFill>
                <a:latin typeface="Lazydog"/>
                <a:ea typeface="Lazydog"/>
                <a:cs typeface="Lazydog"/>
                <a:sym typeface="Lazydog"/>
              </a:rPr>
              <a:t>male</a:t>
            </a:r>
          </a:p>
        </p:txBody>
      </p:sp>
      <p:sp>
        <p:nvSpPr>
          <p:cNvPr id="19" name="TextBox 19"/>
          <p:cNvSpPr txBox="1"/>
          <p:nvPr/>
        </p:nvSpPr>
        <p:spPr>
          <a:xfrm>
            <a:off x="1248764" y="3145941"/>
            <a:ext cx="14067435" cy="4360168"/>
          </a:xfrm>
          <a:prstGeom prst="rect">
            <a:avLst/>
          </a:prstGeom>
        </p:spPr>
        <p:txBody>
          <a:bodyPr wrap="square" lIns="0" tIns="0" rIns="0" bIns="0" rtlCol="0" anchor="t">
            <a:spAutoFit/>
          </a:bodyPr>
          <a:lstStyle/>
          <a:p>
            <a:pPr marL="342900" indent="-342900" algn="l">
              <a:lnSpc>
                <a:spcPts val="3359"/>
              </a:lnSpc>
              <a:buFont typeface="Arial" panose="020B0604020202020204" pitchFamily="34" charset="0"/>
              <a:buChar char="•"/>
            </a:pPr>
            <a:r>
              <a:rPr lang="en-US" sz="2400" dirty="0">
                <a:solidFill>
                  <a:srgbClr val="6A7E78"/>
                </a:solidFill>
                <a:latin typeface="Lazydog"/>
                <a:ea typeface="Lazydog"/>
                <a:cs typeface="Lazydog"/>
                <a:sym typeface="Lazydog"/>
              </a:rPr>
              <a:t>16 year old male who is the youngest of 3 siblings – has two older half sisters. </a:t>
            </a:r>
          </a:p>
          <a:p>
            <a:pPr marL="342900" indent="-342900" algn="l">
              <a:lnSpc>
                <a:spcPts val="3359"/>
              </a:lnSpc>
              <a:buFont typeface="Arial" panose="020B0604020202020204" pitchFamily="34" charset="0"/>
              <a:buChar char="•"/>
            </a:pPr>
            <a:r>
              <a:rPr lang="en-US" sz="2400" dirty="0">
                <a:solidFill>
                  <a:srgbClr val="6A7E78"/>
                </a:solidFill>
                <a:latin typeface="Lazydog"/>
                <a:ea typeface="Lazydog"/>
                <a:cs typeface="Lazydog"/>
                <a:sym typeface="Lazydog"/>
              </a:rPr>
              <a:t>Looked after since the age of 6 and been in 9 placements</a:t>
            </a:r>
          </a:p>
          <a:p>
            <a:pPr marL="342900" indent="-342900" algn="l">
              <a:lnSpc>
                <a:spcPts val="3359"/>
              </a:lnSpc>
              <a:buFont typeface="Arial" panose="020B0604020202020204" pitchFamily="34" charset="0"/>
              <a:buChar char="•"/>
            </a:pPr>
            <a:r>
              <a:rPr lang="en-US" sz="2400" dirty="0">
                <a:solidFill>
                  <a:srgbClr val="6A7E78"/>
                </a:solidFill>
                <a:latin typeface="Lazydog"/>
                <a:ea typeface="Lazydog"/>
                <a:cs typeface="Lazydog"/>
                <a:sym typeface="Lazydog"/>
              </a:rPr>
              <a:t>Global development delay, </a:t>
            </a:r>
            <a:r>
              <a:rPr lang="en-US" sz="2400" dirty="0" err="1">
                <a:solidFill>
                  <a:srgbClr val="6A7E78"/>
                </a:solidFill>
                <a:latin typeface="Lazydog"/>
                <a:ea typeface="Lazydog"/>
                <a:cs typeface="Lazydog"/>
                <a:sym typeface="Lazydog"/>
              </a:rPr>
              <a:t>asd</a:t>
            </a:r>
            <a:r>
              <a:rPr lang="en-US" sz="2400" dirty="0">
                <a:solidFill>
                  <a:srgbClr val="6A7E78"/>
                </a:solidFill>
                <a:latin typeface="Lazydog"/>
                <a:ea typeface="Lazydog"/>
                <a:cs typeface="Lazydog"/>
                <a:sym typeface="Lazydog"/>
              </a:rPr>
              <a:t> diagnosis, and a limited vocabulary </a:t>
            </a:r>
          </a:p>
          <a:p>
            <a:pPr marL="342900" indent="-342900" algn="l">
              <a:lnSpc>
                <a:spcPts val="3359"/>
              </a:lnSpc>
              <a:buFont typeface="Arial" panose="020B0604020202020204" pitchFamily="34" charset="0"/>
              <a:buChar char="•"/>
            </a:pPr>
            <a:r>
              <a:rPr lang="en-US" sz="2400" dirty="0">
                <a:solidFill>
                  <a:srgbClr val="6A7E78"/>
                </a:solidFill>
                <a:latin typeface="Lazydog"/>
                <a:ea typeface="Lazydog"/>
                <a:cs typeface="Lazydog"/>
                <a:sym typeface="Lazydog"/>
              </a:rPr>
              <a:t>Poor attunement between mother and young person – struggle with language and communication. </a:t>
            </a:r>
          </a:p>
          <a:p>
            <a:pPr marL="342900" indent="-342900" algn="l">
              <a:lnSpc>
                <a:spcPts val="3359"/>
              </a:lnSpc>
              <a:buFont typeface="Arial" panose="020B0604020202020204" pitchFamily="34" charset="0"/>
              <a:buChar char="•"/>
            </a:pPr>
            <a:r>
              <a:rPr lang="en-US" sz="2400" dirty="0">
                <a:solidFill>
                  <a:srgbClr val="6A7E78"/>
                </a:solidFill>
                <a:latin typeface="Lazydog"/>
                <a:ea typeface="Lazydog"/>
                <a:cs typeface="Lazydog"/>
                <a:sym typeface="Lazydog"/>
              </a:rPr>
              <a:t>Caregiver loss – behaviours escalated when mum split with step-father. </a:t>
            </a:r>
          </a:p>
          <a:p>
            <a:pPr marL="342900" indent="-342900" algn="l">
              <a:lnSpc>
                <a:spcPts val="3359"/>
              </a:lnSpc>
              <a:buFont typeface="Arial" panose="020B0604020202020204" pitchFamily="34" charset="0"/>
              <a:buChar char="•"/>
            </a:pPr>
            <a:r>
              <a:rPr lang="en-US" sz="2400" dirty="0">
                <a:solidFill>
                  <a:srgbClr val="6A7E78"/>
                </a:solidFill>
                <a:latin typeface="Lazydog"/>
                <a:ea typeface="Lazydog"/>
                <a:cs typeface="Lazydog"/>
                <a:sym typeface="Lazydog"/>
              </a:rPr>
              <a:t>Struggles with new people and care giver disruption. </a:t>
            </a:r>
          </a:p>
          <a:p>
            <a:pPr marL="342900" indent="-342900" algn="l">
              <a:lnSpc>
                <a:spcPts val="3359"/>
              </a:lnSpc>
              <a:buFont typeface="Arial" panose="020B0604020202020204" pitchFamily="34" charset="0"/>
              <a:buChar char="•"/>
            </a:pPr>
            <a:r>
              <a:rPr lang="en-US" sz="2400" dirty="0">
                <a:solidFill>
                  <a:srgbClr val="6A7E78"/>
                </a:solidFill>
                <a:latin typeface="Lazydog"/>
                <a:ea typeface="Lazydog"/>
                <a:cs typeface="Lazydog"/>
                <a:sym typeface="Lazydog"/>
              </a:rPr>
              <a:t>Extreme distress and violence when he experienced anxieties around family visits and the fear of this not happening. </a:t>
            </a:r>
          </a:p>
          <a:p>
            <a:pPr marL="342900" indent="-342900" algn="l">
              <a:lnSpc>
                <a:spcPts val="3359"/>
              </a:lnSpc>
              <a:buFont typeface="Arial" panose="020B0604020202020204" pitchFamily="34" charset="0"/>
              <a:buChar char="•"/>
            </a:pPr>
            <a:r>
              <a:rPr lang="en-US" sz="2400" dirty="0">
                <a:solidFill>
                  <a:srgbClr val="6A7E78"/>
                </a:solidFill>
                <a:latin typeface="Lazydog"/>
                <a:ea typeface="Lazydog"/>
                <a:cs typeface="Lazydog"/>
                <a:sym typeface="Lazydog"/>
              </a:rPr>
              <a:t>Experienced bereavement of mother’s partner whilst in secure care. </a:t>
            </a:r>
          </a:p>
        </p:txBody>
      </p:sp>
      <p:sp>
        <p:nvSpPr>
          <p:cNvPr id="21" name="Freeform 2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GB"/>
          </a:p>
        </p:txBody>
      </p:sp>
      <p:sp>
        <p:nvSpPr>
          <p:cNvPr id="3" name="Freeform 3"/>
          <p:cNvSpPr/>
          <p:nvPr/>
        </p:nvSpPr>
        <p:spPr>
          <a:xfrm>
            <a:off x="5167960" y="1028700"/>
            <a:ext cx="7952081" cy="2604307"/>
          </a:xfrm>
          <a:custGeom>
            <a:avLst/>
            <a:gdLst/>
            <a:ahLst/>
            <a:cxnLst/>
            <a:rect l="l" t="t" r="r" b="b"/>
            <a:pathLst>
              <a:path w="7952081" h="2604307">
                <a:moveTo>
                  <a:pt x="0" y="0"/>
                </a:moveTo>
                <a:lnTo>
                  <a:pt x="7952080" y="0"/>
                </a:lnTo>
                <a:lnTo>
                  <a:pt x="7952080" y="2604307"/>
                </a:lnTo>
                <a:lnTo>
                  <a:pt x="0" y="2604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818847" y="3874085"/>
            <a:ext cx="6902840" cy="5384215"/>
          </a:xfrm>
          <a:custGeom>
            <a:avLst/>
            <a:gdLst/>
            <a:ahLst/>
            <a:cxnLst/>
            <a:rect l="l" t="t" r="r" b="b"/>
            <a:pathLst>
              <a:path w="6902840" h="5384215">
                <a:moveTo>
                  <a:pt x="0" y="0"/>
                </a:moveTo>
                <a:lnTo>
                  <a:pt x="6902840" y="0"/>
                </a:lnTo>
                <a:lnTo>
                  <a:pt x="6902840" y="5384215"/>
                </a:lnTo>
                <a:lnTo>
                  <a:pt x="0" y="53842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9566313" y="3874085"/>
            <a:ext cx="6902840" cy="5384215"/>
          </a:xfrm>
          <a:custGeom>
            <a:avLst/>
            <a:gdLst/>
            <a:ahLst/>
            <a:cxnLst/>
            <a:rect l="l" t="t" r="r" b="b"/>
            <a:pathLst>
              <a:path w="6902840" h="5384215">
                <a:moveTo>
                  <a:pt x="0" y="0"/>
                </a:moveTo>
                <a:lnTo>
                  <a:pt x="6902840" y="0"/>
                </a:lnTo>
                <a:lnTo>
                  <a:pt x="6902840" y="5384215"/>
                </a:lnTo>
                <a:lnTo>
                  <a:pt x="0" y="53842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AutoShape 6"/>
          <p:cNvSpPr/>
          <p:nvPr/>
        </p:nvSpPr>
        <p:spPr>
          <a:xfrm>
            <a:off x="3452653" y="6528093"/>
            <a:ext cx="3499070" cy="0"/>
          </a:xfrm>
          <a:prstGeom prst="line">
            <a:avLst/>
          </a:prstGeom>
          <a:ln w="38100" cap="flat">
            <a:solidFill>
              <a:srgbClr val="6A7E78"/>
            </a:solidFill>
            <a:prstDash val="lgDash"/>
            <a:headEnd type="none" w="sm" len="sm"/>
            <a:tailEnd type="none" w="sm" len="sm"/>
          </a:ln>
        </p:spPr>
        <p:txBody>
          <a:bodyPr/>
          <a:lstStyle/>
          <a:p>
            <a:endParaRPr lang="en-GB"/>
          </a:p>
        </p:txBody>
      </p:sp>
      <p:sp>
        <p:nvSpPr>
          <p:cNvPr id="7" name="AutoShape 7"/>
          <p:cNvSpPr/>
          <p:nvPr/>
        </p:nvSpPr>
        <p:spPr>
          <a:xfrm>
            <a:off x="11268198" y="6115749"/>
            <a:ext cx="3499070" cy="0"/>
          </a:xfrm>
          <a:prstGeom prst="line">
            <a:avLst/>
          </a:prstGeom>
          <a:ln w="38100" cap="flat">
            <a:solidFill>
              <a:srgbClr val="6A7E78"/>
            </a:solidFill>
            <a:prstDash val="lgDash"/>
            <a:headEnd type="none" w="sm" len="sm"/>
            <a:tailEnd type="none" w="sm" len="sm"/>
          </a:ln>
        </p:spPr>
        <p:txBody>
          <a:bodyPr/>
          <a:lstStyle/>
          <a:p>
            <a:endParaRPr lang="en-GB"/>
          </a:p>
        </p:txBody>
      </p:sp>
      <p:sp>
        <p:nvSpPr>
          <p:cNvPr id="8" name="Freeform 8"/>
          <p:cNvSpPr/>
          <p:nvPr/>
        </p:nvSpPr>
        <p:spPr>
          <a:xfrm>
            <a:off x="-268275" y="7654562"/>
            <a:ext cx="3654056" cy="3083110"/>
          </a:xfrm>
          <a:custGeom>
            <a:avLst/>
            <a:gdLst/>
            <a:ahLst/>
            <a:cxnLst/>
            <a:rect l="l" t="t" r="r" b="b"/>
            <a:pathLst>
              <a:path w="3654056" h="3083110">
                <a:moveTo>
                  <a:pt x="0" y="0"/>
                </a:moveTo>
                <a:lnTo>
                  <a:pt x="3654056" y="0"/>
                </a:lnTo>
                <a:lnTo>
                  <a:pt x="3654056" y="3083110"/>
                </a:lnTo>
                <a:lnTo>
                  <a:pt x="0" y="3083110"/>
                </a:lnTo>
                <a:lnTo>
                  <a:pt x="0" y="0"/>
                </a:lnTo>
                <a:close/>
              </a:path>
            </a:pathLst>
          </a:custGeom>
          <a:blipFill>
            <a:blip r:embed="rId10"/>
            <a:stretch>
              <a:fillRect/>
            </a:stretch>
          </a:blipFill>
        </p:spPr>
        <p:txBody>
          <a:bodyPr/>
          <a:lstStyle/>
          <a:p>
            <a:endParaRPr lang="en-GB"/>
          </a:p>
        </p:txBody>
      </p:sp>
      <p:sp>
        <p:nvSpPr>
          <p:cNvPr id="9" name="Freeform 9"/>
          <p:cNvSpPr/>
          <p:nvPr/>
        </p:nvSpPr>
        <p:spPr>
          <a:xfrm rot="907983">
            <a:off x="15407333" y="7090235"/>
            <a:ext cx="3066297" cy="3509352"/>
          </a:xfrm>
          <a:custGeom>
            <a:avLst/>
            <a:gdLst/>
            <a:ahLst/>
            <a:cxnLst/>
            <a:rect l="l" t="t" r="r" b="b"/>
            <a:pathLst>
              <a:path w="3066297" h="3509352">
                <a:moveTo>
                  <a:pt x="0" y="0"/>
                </a:moveTo>
                <a:lnTo>
                  <a:pt x="3066297" y="0"/>
                </a:lnTo>
                <a:lnTo>
                  <a:pt x="3066297" y="3509352"/>
                </a:lnTo>
                <a:lnTo>
                  <a:pt x="0" y="3509352"/>
                </a:lnTo>
                <a:lnTo>
                  <a:pt x="0" y="0"/>
                </a:lnTo>
                <a:close/>
              </a:path>
            </a:pathLst>
          </a:custGeom>
          <a:blipFill>
            <a:blip r:embed="rId11"/>
            <a:stretch>
              <a:fillRect/>
            </a:stretch>
          </a:blipFill>
        </p:spPr>
        <p:txBody>
          <a:bodyPr/>
          <a:lstStyle/>
          <a:p>
            <a:endParaRPr lang="en-GB"/>
          </a:p>
        </p:txBody>
      </p:sp>
      <p:sp>
        <p:nvSpPr>
          <p:cNvPr id="10" name="Freeform 10"/>
          <p:cNvSpPr/>
          <p:nvPr/>
        </p:nvSpPr>
        <p:spPr>
          <a:xfrm rot="-8589232">
            <a:off x="13998169" y="88521"/>
            <a:ext cx="5205710" cy="2151418"/>
          </a:xfrm>
          <a:custGeom>
            <a:avLst/>
            <a:gdLst/>
            <a:ahLst/>
            <a:cxnLst/>
            <a:rect l="l" t="t" r="r" b="b"/>
            <a:pathLst>
              <a:path w="5205710" h="2151418">
                <a:moveTo>
                  <a:pt x="0" y="0"/>
                </a:moveTo>
                <a:lnTo>
                  <a:pt x="5205710" y="0"/>
                </a:lnTo>
                <a:lnTo>
                  <a:pt x="5205710" y="2151419"/>
                </a:lnTo>
                <a:lnTo>
                  <a:pt x="0" y="21514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1" name="Freeform 11"/>
          <p:cNvSpPr/>
          <p:nvPr/>
        </p:nvSpPr>
        <p:spPr>
          <a:xfrm>
            <a:off x="14623245" y="796501"/>
            <a:ext cx="2636055" cy="2448236"/>
          </a:xfrm>
          <a:custGeom>
            <a:avLst/>
            <a:gdLst/>
            <a:ahLst/>
            <a:cxnLst/>
            <a:rect l="l" t="t" r="r" b="b"/>
            <a:pathLst>
              <a:path w="2636055" h="2448236">
                <a:moveTo>
                  <a:pt x="0" y="0"/>
                </a:moveTo>
                <a:lnTo>
                  <a:pt x="2636055" y="0"/>
                </a:lnTo>
                <a:lnTo>
                  <a:pt x="2636055" y="2448236"/>
                </a:lnTo>
                <a:lnTo>
                  <a:pt x="0" y="2448236"/>
                </a:lnTo>
                <a:lnTo>
                  <a:pt x="0" y="0"/>
                </a:lnTo>
                <a:close/>
              </a:path>
            </a:pathLst>
          </a:custGeom>
          <a:blipFill>
            <a:blip r:embed="rId14"/>
            <a:stretch>
              <a:fillRect/>
            </a:stretch>
          </a:blipFill>
        </p:spPr>
        <p:txBody>
          <a:bodyPr/>
          <a:lstStyle/>
          <a:p>
            <a:endParaRPr lang="en-GB"/>
          </a:p>
        </p:txBody>
      </p:sp>
      <p:sp>
        <p:nvSpPr>
          <p:cNvPr id="12" name="Freeform 12"/>
          <p:cNvSpPr/>
          <p:nvPr/>
        </p:nvSpPr>
        <p:spPr>
          <a:xfrm rot="-1529147">
            <a:off x="-1601313" y="-1227469"/>
            <a:ext cx="5260027" cy="3419017"/>
          </a:xfrm>
          <a:custGeom>
            <a:avLst/>
            <a:gdLst/>
            <a:ahLst/>
            <a:cxnLst/>
            <a:rect l="l" t="t" r="r" b="b"/>
            <a:pathLst>
              <a:path w="5260027" h="3419017">
                <a:moveTo>
                  <a:pt x="0" y="0"/>
                </a:moveTo>
                <a:lnTo>
                  <a:pt x="5260026" y="0"/>
                </a:lnTo>
                <a:lnTo>
                  <a:pt x="5260026" y="3419017"/>
                </a:lnTo>
                <a:lnTo>
                  <a:pt x="0" y="34190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3" name="Freeform 13"/>
          <p:cNvSpPr/>
          <p:nvPr/>
        </p:nvSpPr>
        <p:spPr>
          <a:xfrm>
            <a:off x="813996" y="-374102"/>
            <a:ext cx="2965328" cy="3838613"/>
          </a:xfrm>
          <a:custGeom>
            <a:avLst/>
            <a:gdLst/>
            <a:ahLst/>
            <a:cxnLst/>
            <a:rect l="l" t="t" r="r" b="b"/>
            <a:pathLst>
              <a:path w="2965328" h="3838613">
                <a:moveTo>
                  <a:pt x="0" y="0"/>
                </a:moveTo>
                <a:lnTo>
                  <a:pt x="2965328" y="0"/>
                </a:lnTo>
                <a:lnTo>
                  <a:pt x="2965328" y="3838612"/>
                </a:lnTo>
                <a:lnTo>
                  <a:pt x="0" y="3838612"/>
                </a:lnTo>
                <a:lnTo>
                  <a:pt x="0" y="0"/>
                </a:lnTo>
                <a:close/>
              </a:path>
            </a:pathLst>
          </a:custGeom>
          <a:blipFill>
            <a:blip r:embed="rId17"/>
            <a:stretch>
              <a:fillRect/>
            </a:stretch>
          </a:blipFill>
        </p:spPr>
        <p:txBody>
          <a:bodyPr/>
          <a:lstStyle/>
          <a:p>
            <a:endParaRPr lang="en-GB"/>
          </a:p>
        </p:txBody>
      </p:sp>
      <p:sp>
        <p:nvSpPr>
          <p:cNvPr id="14" name="TextBox 14"/>
          <p:cNvSpPr txBox="1"/>
          <p:nvPr/>
        </p:nvSpPr>
        <p:spPr>
          <a:xfrm>
            <a:off x="5384915" y="1777004"/>
            <a:ext cx="7241566" cy="832792"/>
          </a:xfrm>
          <a:prstGeom prst="rect">
            <a:avLst/>
          </a:prstGeom>
        </p:spPr>
        <p:txBody>
          <a:bodyPr lIns="0" tIns="0" rIns="0" bIns="0" rtlCol="0" anchor="t">
            <a:spAutoFit/>
          </a:bodyPr>
          <a:lstStyle/>
          <a:p>
            <a:pPr algn="ctr">
              <a:lnSpc>
                <a:spcPts val="7199"/>
              </a:lnSpc>
            </a:pPr>
            <a:r>
              <a:rPr lang="en-US" sz="5400" dirty="0">
                <a:solidFill>
                  <a:srgbClr val="6A7E78"/>
                </a:solidFill>
                <a:latin typeface="Lazydog"/>
                <a:ea typeface="Lazydog"/>
                <a:cs typeface="Lazydog"/>
                <a:sym typeface="Lazydog"/>
              </a:rPr>
              <a:t>We are family</a:t>
            </a:r>
          </a:p>
        </p:txBody>
      </p:sp>
      <p:sp>
        <p:nvSpPr>
          <p:cNvPr id="15" name="TextBox 15"/>
          <p:cNvSpPr txBox="1"/>
          <p:nvPr/>
        </p:nvSpPr>
        <p:spPr>
          <a:xfrm>
            <a:off x="2020132" y="5825148"/>
            <a:ext cx="6500269" cy="555217"/>
          </a:xfrm>
          <a:prstGeom prst="rect">
            <a:avLst/>
          </a:prstGeom>
        </p:spPr>
        <p:txBody>
          <a:bodyPr lIns="0" tIns="0" rIns="0" bIns="0" rtlCol="0" anchor="t">
            <a:spAutoFit/>
          </a:bodyPr>
          <a:lstStyle/>
          <a:p>
            <a:pPr algn="ctr">
              <a:lnSpc>
                <a:spcPts val="4800"/>
              </a:lnSpc>
            </a:pPr>
            <a:r>
              <a:rPr lang="en-US" sz="3200" dirty="0">
                <a:solidFill>
                  <a:srgbClr val="6A7E78"/>
                </a:solidFill>
                <a:latin typeface="Lazydog"/>
                <a:ea typeface="Lazydog"/>
                <a:cs typeface="Lazydog"/>
                <a:sym typeface="Lazydog"/>
              </a:rPr>
              <a:t>Placement matching</a:t>
            </a:r>
          </a:p>
        </p:txBody>
      </p:sp>
      <p:sp>
        <p:nvSpPr>
          <p:cNvPr id="16" name="TextBox 16"/>
          <p:cNvSpPr txBox="1"/>
          <p:nvPr/>
        </p:nvSpPr>
        <p:spPr>
          <a:xfrm>
            <a:off x="9931833" y="5502303"/>
            <a:ext cx="5929168" cy="544829"/>
          </a:xfrm>
          <a:prstGeom prst="rect">
            <a:avLst/>
          </a:prstGeom>
        </p:spPr>
        <p:txBody>
          <a:bodyPr wrap="square" lIns="0" tIns="0" rIns="0" bIns="0" rtlCol="0" anchor="t">
            <a:spAutoFit/>
          </a:bodyPr>
          <a:lstStyle/>
          <a:p>
            <a:pPr algn="ctr">
              <a:lnSpc>
                <a:spcPts val="4800"/>
              </a:lnSpc>
            </a:pPr>
            <a:r>
              <a:rPr lang="en-US" sz="3200" dirty="0">
                <a:solidFill>
                  <a:srgbClr val="6A7E78"/>
                </a:solidFill>
                <a:latin typeface="Lazydog"/>
                <a:ea typeface="Lazydog"/>
                <a:cs typeface="Lazydog"/>
                <a:sym typeface="Lazydog"/>
              </a:rPr>
              <a:t>What was helpful</a:t>
            </a:r>
          </a:p>
        </p:txBody>
      </p:sp>
      <p:sp>
        <p:nvSpPr>
          <p:cNvPr id="17" name="TextBox 17"/>
          <p:cNvSpPr txBox="1"/>
          <p:nvPr/>
        </p:nvSpPr>
        <p:spPr>
          <a:xfrm>
            <a:off x="2509554" y="6675822"/>
            <a:ext cx="5385267" cy="2244204"/>
          </a:xfrm>
          <a:prstGeom prst="rect">
            <a:avLst/>
          </a:prstGeom>
        </p:spPr>
        <p:txBody>
          <a:bodyPr lIns="0" tIns="0" rIns="0" bIns="0" rtlCol="0" anchor="t">
            <a:spAutoFit/>
          </a:bodyPr>
          <a:lstStyle/>
          <a:p>
            <a:pPr algn="ctr">
              <a:lnSpc>
                <a:spcPts val="2520"/>
              </a:lnSpc>
            </a:pPr>
            <a:r>
              <a:rPr lang="en-US" sz="1800" dirty="0">
                <a:solidFill>
                  <a:srgbClr val="6A7E78"/>
                </a:solidFill>
                <a:latin typeface="Lazydog"/>
                <a:ea typeface="Lazydog"/>
                <a:cs typeface="Lazydog"/>
                <a:sym typeface="Lazydog"/>
              </a:rPr>
              <a:t>Getting it right for our young people. </a:t>
            </a:r>
          </a:p>
          <a:p>
            <a:pPr algn="ctr">
              <a:lnSpc>
                <a:spcPts val="2520"/>
              </a:lnSpc>
            </a:pPr>
            <a:endParaRPr lang="en-US" dirty="0">
              <a:solidFill>
                <a:srgbClr val="6A7E78"/>
              </a:solidFill>
              <a:latin typeface="Lazydog"/>
              <a:ea typeface="Lazydog"/>
              <a:cs typeface="Lazydog"/>
              <a:sym typeface="Lazydog"/>
            </a:endParaRPr>
          </a:p>
          <a:p>
            <a:pPr algn="ctr">
              <a:lnSpc>
                <a:spcPts val="2520"/>
              </a:lnSpc>
            </a:pPr>
            <a:r>
              <a:rPr lang="en-US" sz="1800" dirty="0">
                <a:solidFill>
                  <a:srgbClr val="6A7E78"/>
                </a:solidFill>
                <a:latin typeface="Lazydog"/>
                <a:ea typeface="Lazydog"/>
                <a:cs typeface="Lazydog"/>
                <a:sym typeface="Lazydog"/>
              </a:rPr>
              <a:t>Two case studies lived in the same house and shared a sibling-like relationship</a:t>
            </a:r>
          </a:p>
          <a:p>
            <a:pPr algn="ctr">
              <a:lnSpc>
                <a:spcPts val="2520"/>
              </a:lnSpc>
            </a:pPr>
            <a:endParaRPr lang="en-US" dirty="0">
              <a:solidFill>
                <a:srgbClr val="6A7E78"/>
              </a:solidFill>
              <a:latin typeface="Lazydog"/>
              <a:ea typeface="Lazydog"/>
              <a:cs typeface="Lazydog"/>
              <a:sym typeface="Lazydog"/>
            </a:endParaRPr>
          </a:p>
          <a:p>
            <a:pPr algn="ctr">
              <a:lnSpc>
                <a:spcPts val="2520"/>
              </a:lnSpc>
            </a:pPr>
            <a:r>
              <a:rPr lang="en-US" dirty="0">
                <a:solidFill>
                  <a:srgbClr val="6A7E78"/>
                </a:solidFill>
                <a:latin typeface="Lazydog"/>
                <a:ea typeface="Lazydog"/>
                <a:cs typeface="Lazydog"/>
                <a:sym typeface="Lazydog"/>
              </a:rPr>
              <a:t>This was supported and promoted within their care plans</a:t>
            </a:r>
          </a:p>
        </p:txBody>
      </p:sp>
      <p:sp>
        <p:nvSpPr>
          <p:cNvPr id="18" name="TextBox 18"/>
          <p:cNvSpPr txBox="1"/>
          <p:nvPr/>
        </p:nvSpPr>
        <p:spPr>
          <a:xfrm>
            <a:off x="10263935" y="6120911"/>
            <a:ext cx="5597066" cy="2885405"/>
          </a:xfrm>
          <a:prstGeom prst="rect">
            <a:avLst/>
          </a:prstGeom>
        </p:spPr>
        <p:txBody>
          <a:bodyPr lIns="0" tIns="0" rIns="0" bIns="0" rtlCol="0" anchor="t">
            <a:spAutoFit/>
          </a:bodyPr>
          <a:lstStyle/>
          <a:p>
            <a:pPr algn="ctr">
              <a:lnSpc>
                <a:spcPts val="2520"/>
              </a:lnSpc>
            </a:pPr>
            <a:r>
              <a:rPr lang="en-US" sz="1600" dirty="0">
                <a:solidFill>
                  <a:srgbClr val="6A7E78"/>
                </a:solidFill>
                <a:latin typeface="Lazydog"/>
                <a:ea typeface="Lazydog"/>
                <a:cs typeface="Lazydog"/>
                <a:sym typeface="Lazydog"/>
              </a:rPr>
              <a:t>Open communications for thoughts, feelings and concerns.</a:t>
            </a:r>
          </a:p>
          <a:p>
            <a:pPr algn="ctr">
              <a:lnSpc>
                <a:spcPts val="2520"/>
              </a:lnSpc>
            </a:pPr>
            <a:endParaRPr lang="en-US" sz="1600" dirty="0">
              <a:solidFill>
                <a:srgbClr val="6A7E78"/>
              </a:solidFill>
              <a:latin typeface="Lazydog"/>
              <a:ea typeface="Lazydog"/>
              <a:cs typeface="Lazydog"/>
              <a:sym typeface="Lazydog"/>
            </a:endParaRPr>
          </a:p>
          <a:p>
            <a:pPr algn="ctr">
              <a:lnSpc>
                <a:spcPts val="2520"/>
              </a:lnSpc>
            </a:pPr>
            <a:r>
              <a:rPr lang="en-US" sz="1600" dirty="0">
                <a:solidFill>
                  <a:srgbClr val="6A7E78"/>
                </a:solidFill>
                <a:latin typeface="Lazydog"/>
                <a:ea typeface="Lazydog"/>
                <a:cs typeface="Lazydog"/>
                <a:sym typeface="Lazydog"/>
              </a:rPr>
              <a:t>Conflict resolution</a:t>
            </a:r>
          </a:p>
          <a:p>
            <a:pPr algn="ctr">
              <a:lnSpc>
                <a:spcPts val="2520"/>
              </a:lnSpc>
            </a:pPr>
            <a:endParaRPr lang="en-US" sz="1600" dirty="0">
              <a:solidFill>
                <a:srgbClr val="6A7E78"/>
              </a:solidFill>
              <a:latin typeface="Lazydog"/>
              <a:ea typeface="Lazydog"/>
              <a:cs typeface="Lazydog"/>
              <a:sym typeface="Lazydog"/>
            </a:endParaRPr>
          </a:p>
          <a:p>
            <a:pPr algn="ctr">
              <a:lnSpc>
                <a:spcPts val="2520"/>
              </a:lnSpc>
            </a:pPr>
            <a:r>
              <a:rPr lang="en-US" sz="1600" dirty="0">
                <a:solidFill>
                  <a:srgbClr val="6A7E78"/>
                </a:solidFill>
                <a:latin typeface="Lazydog"/>
                <a:ea typeface="Lazydog"/>
                <a:cs typeface="Lazydog"/>
                <a:sym typeface="Lazydog"/>
              </a:rPr>
              <a:t>Spending quality time and new experiences together. </a:t>
            </a:r>
          </a:p>
          <a:p>
            <a:pPr algn="ctr">
              <a:lnSpc>
                <a:spcPts val="2520"/>
              </a:lnSpc>
            </a:pPr>
            <a:endParaRPr lang="en-US" sz="1600" dirty="0">
              <a:solidFill>
                <a:srgbClr val="6A7E78"/>
              </a:solidFill>
              <a:latin typeface="Lazydog"/>
              <a:ea typeface="Lazydog"/>
              <a:cs typeface="Lazydog"/>
              <a:sym typeface="Lazydog"/>
            </a:endParaRPr>
          </a:p>
          <a:p>
            <a:pPr algn="ctr">
              <a:lnSpc>
                <a:spcPts val="2520"/>
              </a:lnSpc>
            </a:pPr>
            <a:r>
              <a:rPr lang="en-US" sz="1600" dirty="0">
                <a:solidFill>
                  <a:srgbClr val="6A7E78"/>
                </a:solidFill>
                <a:latin typeface="Lazydog"/>
                <a:ea typeface="Lazydog"/>
                <a:cs typeface="Lazydog"/>
                <a:sym typeface="Lazydog"/>
              </a:rPr>
              <a:t>Sharing milestones, celebrations, bereavements</a:t>
            </a:r>
          </a:p>
          <a:p>
            <a:pPr algn="ctr">
              <a:lnSpc>
                <a:spcPts val="2520"/>
              </a:lnSpc>
            </a:pPr>
            <a:endParaRPr lang="en-US" dirty="0">
              <a:solidFill>
                <a:srgbClr val="6A7E78"/>
              </a:solidFill>
              <a:latin typeface="Lazydog"/>
              <a:ea typeface="Lazydog"/>
              <a:cs typeface="Lazydog"/>
              <a:sym typeface="Lazydog"/>
            </a:endParaRPr>
          </a:p>
        </p:txBody>
      </p:sp>
    </p:spTree>
    <p:extLst>
      <p:ext uri="{BB962C8B-B14F-4D97-AF65-F5344CB8AC3E}">
        <p14:creationId xmlns:p14="http://schemas.microsoft.com/office/powerpoint/2010/main" val="63196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3">
              <a:extLst>
                <a:ext uri="{96DAC541-7B7A-43D3-8B79-37D633B846F1}">
                  <asvg:svgBlip xmlns:asvg="http://schemas.microsoft.com/office/drawing/2016/SVG/main" r:embed="rId4"/>
                </a:ext>
              </a:extLst>
            </a:blip>
            <a:stretch>
              <a:fillRect l="-9832" r="-31154"/>
            </a:stretch>
          </a:blipFill>
        </p:spPr>
        <p:txBody>
          <a:bodyPr/>
          <a:lstStyle/>
          <a:p>
            <a:endParaRPr lang="en-GB"/>
          </a:p>
        </p:txBody>
      </p:sp>
      <p:sp>
        <p:nvSpPr>
          <p:cNvPr id="3" name="Freeform 3"/>
          <p:cNvSpPr/>
          <p:nvPr/>
        </p:nvSpPr>
        <p:spPr>
          <a:xfrm>
            <a:off x="5815591" y="1286454"/>
            <a:ext cx="6656815" cy="2180107"/>
          </a:xfrm>
          <a:custGeom>
            <a:avLst/>
            <a:gdLst/>
            <a:ahLst/>
            <a:cxnLst/>
            <a:rect l="l" t="t" r="r" b="b"/>
            <a:pathLst>
              <a:path w="6656815" h="2180107">
                <a:moveTo>
                  <a:pt x="0" y="0"/>
                </a:moveTo>
                <a:lnTo>
                  <a:pt x="6656816" y="0"/>
                </a:lnTo>
                <a:lnTo>
                  <a:pt x="6656816" y="2180107"/>
                </a:lnTo>
                <a:lnTo>
                  <a:pt x="0" y="21801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a:off x="1028700" y="3845020"/>
            <a:ext cx="5221490" cy="4973469"/>
          </a:xfrm>
          <a:custGeom>
            <a:avLst/>
            <a:gdLst/>
            <a:ahLst/>
            <a:cxnLst/>
            <a:rect l="l" t="t" r="r" b="b"/>
            <a:pathLst>
              <a:path w="5221490" h="4973469">
                <a:moveTo>
                  <a:pt x="0" y="0"/>
                </a:moveTo>
                <a:lnTo>
                  <a:pt x="5221490" y="0"/>
                </a:lnTo>
                <a:lnTo>
                  <a:pt x="5221490" y="4973469"/>
                </a:lnTo>
                <a:lnTo>
                  <a:pt x="0" y="49734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 name="Freeform 5"/>
          <p:cNvSpPr/>
          <p:nvPr/>
        </p:nvSpPr>
        <p:spPr>
          <a:xfrm>
            <a:off x="6533255" y="3845020"/>
            <a:ext cx="5221490" cy="4973469"/>
          </a:xfrm>
          <a:custGeom>
            <a:avLst/>
            <a:gdLst/>
            <a:ahLst/>
            <a:cxnLst/>
            <a:rect l="l" t="t" r="r" b="b"/>
            <a:pathLst>
              <a:path w="5221490" h="4973469">
                <a:moveTo>
                  <a:pt x="0" y="0"/>
                </a:moveTo>
                <a:lnTo>
                  <a:pt x="5221490" y="0"/>
                </a:lnTo>
                <a:lnTo>
                  <a:pt x="5221490" y="4973469"/>
                </a:lnTo>
                <a:lnTo>
                  <a:pt x="0" y="49734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6" name="Freeform 6"/>
          <p:cNvSpPr/>
          <p:nvPr/>
        </p:nvSpPr>
        <p:spPr>
          <a:xfrm>
            <a:off x="12037810" y="3845020"/>
            <a:ext cx="5221490" cy="4973469"/>
          </a:xfrm>
          <a:custGeom>
            <a:avLst/>
            <a:gdLst/>
            <a:ahLst/>
            <a:cxnLst/>
            <a:rect l="l" t="t" r="r" b="b"/>
            <a:pathLst>
              <a:path w="5221490" h="4973469">
                <a:moveTo>
                  <a:pt x="0" y="0"/>
                </a:moveTo>
                <a:lnTo>
                  <a:pt x="5221490" y="0"/>
                </a:lnTo>
                <a:lnTo>
                  <a:pt x="5221490" y="4973469"/>
                </a:lnTo>
                <a:lnTo>
                  <a:pt x="0" y="497346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7" name="Freeform 7"/>
          <p:cNvSpPr/>
          <p:nvPr/>
        </p:nvSpPr>
        <p:spPr>
          <a:xfrm rot="784898">
            <a:off x="15611727" y="7428628"/>
            <a:ext cx="3289646" cy="3322875"/>
          </a:xfrm>
          <a:custGeom>
            <a:avLst/>
            <a:gdLst/>
            <a:ahLst/>
            <a:cxnLst/>
            <a:rect l="l" t="t" r="r" b="b"/>
            <a:pathLst>
              <a:path w="3289646" h="3322875">
                <a:moveTo>
                  <a:pt x="0" y="0"/>
                </a:moveTo>
                <a:lnTo>
                  <a:pt x="3289646" y="0"/>
                </a:lnTo>
                <a:lnTo>
                  <a:pt x="3289646" y="3322875"/>
                </a:lnTo>
                <a:lnTo>
                  <a:pt x="0" y="3322875"/>
                </a:lnTo>
                <a:lnTo>
                  <a:pt x="0" y="0"/>
                </a:lnTo>
                <a:close/>
              </a:path>
            </a:pathLst>
          </a:custGeom>
          <a:blipFill>
            <a:blip r:embed="rId13"/>
            <a:stretch>
              <a:fillRect/>
            </a:stretch>
          </a:blipFill>
        </p:spPr>
        <p:txBody>
          <a:bodyPr/>
          <a:lstStyle/>
          <a:p>
            <a:endParaRPr lang="en-GB"/>
          </a:p>
        </p:txBody>
      </p:sp>
      <p:sp>
        <p:nvSpPr>
          <p:cNvPr id="8" name="Freeform 8"/>
          <p:cNvSpPr/>
          <p:nvPr/>
        </p:nvSpPr>
        <p:spPr>
          <a:xfrm rot="-6485021">
            <a:off x="-1572024" y="7209450"/>
            <a:ext cx="5772485" cy="5772485"/>
          </a:xfrm>
          <a:custGeom>
            <a:avLst/>
            <a:gdLst/>
            <a:ahLst/>
            <a:cxnLst/>
            <a:rect l="l" t="t" r="r" b="b"/>
            <a:pathLst>
              <a:path w="5772485" h="5772485">
                <a:moveTo>
                  <a:pt x="0" y="0"/>
                </a:moveTo>
                <a:lnTo>
                  <a:pt x="5772485" y="0"/>
                </a:lnTo>
                <a:lnTo>
                  <a:pt x="5772485" y="5772485"/>
                </a:lnTo>
                <a:lnTo>
                  <a:pt x="0" y="577248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9" name="Freeform 9"/>
          <p:cNvSpPr/>
          <p:nvPr/>
        </p:nvSpPr>
        <p:spPr>
          <a:xfrm rot="-1236458">
            <a:off x="411939" y="7231433"/>
            <a:ext cx="2243603" cy="2748671"/>
          </a:xfrm>
          <a:custGeom>
            <a:avLst/>
            <a:gdLst/>
            <a:ahLst/>
            <a:cxnLst/>
            <a:rect l="l" t="t" r="r" b="b"/>
            <a:pathLst>
              <a:path w="2243603" h="2748671">
                <a:moveTo>
                  <a:pt x="0" y="0"/>
                </a:moveTo>
                <a:lnTo>
                  <a:pt x="2243602" y="0"/>
                </a:lnTo>
                <a:lnTo>
                  <a:pt x="2243602" y="2748671"/>
                </a:lnTo>
                <a:lnTo>
                  <a:pt x="0" y="2748671"/>
                </a:lnTo>
                <a:lnTo>
                  <a:pt x="0" y="0"/>
                </a:lnTo>
                <a:close/>
              </a:path>
            </a:pathLst>
          </a:custGeom>
          <a:blipFill>
            <a:blip r:embed="rId16"/>
            <a:stretch>
              <a:fillRect/>
            </a:stretch>
          </a:blipFill>
        </p:spPr>
        <p:txBody>
          <a:bodyPr/>
          <a:lstStyle/>
          <a:p>
            <a:endParaRPr lang="en-GB"/>
          </a:p>
        </p:txBody>
      </p:sp>
      <p:sp>
        <p:nvSpPr>
          <p:cNvPr id="10" name="Freeform 10"/>
          <p:cNvSpPr/>
          <p:nvPr/>
        </p:nvSpPr>
        <p:spPr>
          <a:xfrm>
            <a:off x="620839" y="-308279"/>
            <a:ext cx="3819729" cy="3652616"/>
          </a:xfrm>
          <a:custGeom>
            <a:avLst/>
            <a:gdLst/>
            <a:ahLst/>
            <a:cxnLst/>
            <a:rect l="l" t="t" r="r" b="b"/>
            <a:pathLst>
              <a:path w="3819729" h="3652616">
                <a:moveTo>
                  <a:pt x="0" y="0"/>
                </a:moveTo>
                <a:lnTo>
                  <a:pt x="3819729" y="0"/>
                </a:lnTo>
                <a:lnTo>
                  <a:pt x="3819729" y="3652617"/>
                </a:lnTo>
                <a:lnTo>
                  <a:pt x="0" y="3652617"/>
                </a:lnTo>
                <a:lnTo>
                  <a:pt x="0" y="0"/>
                </a:lnTo>
                <a:close/>
              </a:path>
            </a:pathLst>
          </a:custGeom>
          <a:blipFill>
            <a:blip r:embed="rId17"/>
            <a:stretch>
              <a:fillRect/>
            </a:stretch>
          </a:blipFill>
        </p:spPr>
        <p:txBody>
          <a:bodyPr/>
          <a:lstStyle/>
          <a:p>
            <a:endParaRPr lang="en-GB"/>
          </a:p>
        </p:txBody>
      </p:sp>
      <p:sp>
        <p:nvSpPr>
          <p:cNvPr id="11" name="TextBox 11"/>
          <p:cNvSpPr txBox="1"/>
          <p:nvPr/>
        </p:nvSpPr>
        <p:spPr>
          <a:xfrm>
            <a:off x="5477578" y="1360762"/>
            <a:ext cx="7241566" cy="1719766"/>
          </a:xfrm>
          <a:prstGeom prst="rect">
            <a:avLst/>
          </a:prstGeom>
        </p:spPr>
        <p:txBody>
          <a:bodyPr lIns="0" tIns="0" rIns="0" bIns="0" rtlCol="0" anchor="t">
            <a:spAutoFit/>
          </a:bodyPr>
          <a:lstStyle/>
          <a:p>
            <a:pPr algn="ctr">
              <a:lnSpc>
                <a:spcPts val="7199"/>
              </a:lnSpc>
            </a:pPr>
            <a:r>
              <a:rPr lang="en-US" sz="4000" dirty="0">
                <a:solidFill>
                  <a:srgbClr val="6A7E78"/>
                </a:solidFill>
                <a:latin typeface="Lazydog"/>
                <a:ea typeface="Lazydog"/>
                <a:cs typeface="Lazydog"/>
                <a:sym typeface="Lazydog"/>
              </a:rPr>
              <a:t>Key Areas of </a:t>
            </a:r>
          </a:p>
          <a:p>
            <a:pPr algn="ctr">
              <a:lnSpc>
                <a:spcPts val="7199"/>
              </a:lnSpc>
            </a:pPr>
            <a:r>
              <a:rPr lang="en-US" sz="4000" dirty="0">
                <a:solidFill>
                  <a:srgbClr val="6A7E78"/>
                </a:solidFill>
                <a:latin typeface="Lazydog"/>
                <a:ea typeface="Lazydog"/>
                <a:cs typeface="Lazydog"/>
                <a:sym typeface="Lazydog"/>
              </a:rPr>
              <a:t>development</a:t>
            </a:r>
          </a:p>
        </p:txBody>
      </p:sp>
      <p:sp>
        <p:nvSpPr>
          <p:cNvPr id="12" name="TextBox 12"/>
          <p:cNvSpPr txBox="1"/>
          <p:nvPr/>
        </p:nvSpPr>
        <p:spPr>
          <a:xfrm>
            <a:off x="1778900" y="5337932"/>
            <a:ext cx="3721090" cy="1846659"/>
          </a:xfrm>
          <a:prstGeom prst="rect">
            <a:avLst/>
          </a:prstGeom>
        </p:spPr>
        <p:txBody>
          <a:bodyPr lIns="0" tIns="0" rIns="0" bIns="0" rtlCol="0" anchor="t">
            <a:spAutoFit/>
          </a:bodyPr>
          <a:lstStyle/>
          <a:p>
            <a:pPr algn="ctr">
              <a:lnSpc>
                <a:spcPts val="7199"/>
              </a:lnSpc>
            </a:pPr>
            <a:r>
              <a:rPr lang="en-US" sz="6000" dirty="0">
                <a:solidFill>
                  <a:srgbClr val="6A7E78"/>
                </a:solidFill>
                <a:latin typeface="Lazydog"/>
                <a:ea typeface="Lazydog"/>
                <a:cs typeface="Lazydog"/>
                <a:sym typeface="Lazydog"/>
              </a:rPr>
              <a:t>DIGITAL INCLUSION</a:t>
            </a:r>
          </a:p>
        </p:txBody>
      </p:sp>
      <p:sp>
        <p:nvSpPr>
          <p:cNvPr id="13" name="TextBox 13"/>
          <p:cNvSpPr txBox="1"/>
          <p:nvPr/>
        </p:nvSpPr>
        <p:spPr>
          <a:xfrm>
            <a:off x="7283455" y="4942581"/>
            <a:ext cx="3721090" cy="2769989"/>
          </a:xfrm>
          <a:prstGeom prst="rect">
            <a:avLst/>
          </a:prstGeom>
        </p:spPr>
        <p:txBody>
          <a:bodyPr lIns="0" tIns="0" rIns="0" bIns="0" rtlCol="0" anchor="t">
            <a:spAutoFit/>
          </a:bodyPr>
          <a:lstStyle/>
          <a:p>
            <a:pPr algn="ctr">
              <a:lnSpc>
                <a:spcPts val="7199"/>
              </a:lnSpc>
            </a:pPr>
            <a:r>
              <a:rPr lang="en-US" sz="6000" dirty="0">
                <a:solidFill>
                  <a:srgbClr val="6A7E78"/>
                </a:solidFill>
                <a:latin typeface="Lazydog"/>
                <a:ea typeface="Lazydog"/>
                <a:cs typeface="Lazydog"/>
                <a:sym typeface="Lazydog"/>
              </a:rPr>
              <a:t>Whole FAMILY SUPPORT</a:t>
            </a:r>
          </a:p>
        </p:txBody>
      </p:sp>
      <p:sp>
        <p:nvSpPr>
          <p:cNvPr id="14" name="TextBox 14"/>
          <p:cNvSpPr txBox="1"/>
          <p:nvPr/>
        </p:nvSpPr>
        <p:spPr>
          <a:xfrm>
            <a:off x="12788010" y="4372981"/>
            <a:ext cx="3721090" cy="3602781"/>
          </a:xfrm>
          <a:prstGeom prst="rect">
            <a:avLst/>
          </a:prstGeom>
        </p:spPr>
        <p:txBody>
          <a:bodyPr lIns="0" tIns="0" rIns="0" bIns="0" rtlCol="0" anchor="t">
            <a:spAutoFit/>
          </a:bodyPr>
          <a:lstStyle/>
          <a:p>
            <a:pPr algn="ctr">
              <a:lnSpc>
                <a:spcPts val="7199"/>
              </a:lnSpc>
            </a:pPr>
            <a:r>
              <a:rPr lang="en-US" sz="4800" dirty="0">
                <a:solidFill>
                  <a:srgbClr val="6A7E78"/>
                </a:solidFill>
                <a:latin typeface="Lazydog"/>
                <a:ea typeface="Lazydog"/>
                <a:cs typeface="Lazydog"/>
                <a:sym typeface="Lazydog"/>
              </a:rPr>
              <a:t>Aligning mindsets, values, &amp; practices</a:t>
            </a:r>
          </a:p>
        </p:txBody>
      </p:sp>
      <p:sp>
        <p:nvSpPr>
          <p:cNvPr id="18" name="Freeform 18"/>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9" name="Freeform 19"/>
          <p:cNvSpPr/>
          <p:nvPr/>
        </p:nvSpPr>
        <p:spPr>
          <a:xfrm>
            <a:off x="14256563" y="953658"/>
            <a:ext cx="3114892" cy="2390680"/>
          </a:xfrm>
          <a:custGeom>
            <a:avLst/>
            <a:gdLst/>
            <a:ahLst/>
            <a:cxnLst/>
            <a:rect l="l" t="t" r="r" b="b"/>
            <a:pathLst>
              <a:path w="3114892" h="2390680">
                <a:moveTo>
                  <a:pt x="0" y="0"/>
                </a:moveTo>
                <a:lnTo>
                  <a:pt x="3114892" y="0"/>
                </a:lnTo>
                <a:lnTo>
                  <a:pt x="3114892" y="2390680"/>
                </a:lnTo>
                <a:lnTo>
                  <a:pt x="0" y="2390680"/>
                </a:lnTo>
                <a:lnTo>
                  <a:pt x="0" y="0"/>
                </a:lnTo>
                <a:close/>
              </a:path>
            </a:pathLst>
          </a:custGeom>
          <a:blipFill>
            <a:blip r:embed="rId20"/>
            <a:stretch>
              <a:fillRect/>
            </a:stretch>
          </a:blipFill>
        </p:spPr>
        <p:txBody>
          <a:bodyPr/>
          <a:lstStyle/>
          <a:p>
            <a:endParaRPr lang="en-GB"/>
          </a:p>
        </p:txBody>
      </p:sp>
    </p:spTree>
    <p:extLst>
      <p:ext uri="{BB962C8B-B14F-4D97-AF65-F5344CB8AC3E}">
        <p14:creationId xmlns:p14="http://schemas.microsoft.com/office/powerpoint/2010/main" val="3006443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3">
              <a:extLst>
                <a:ext uri="{96DAC541-7B7A-43D3-8B79-37D633B846F1}">
                  <asvg:svgBlip xmlns:asvg="http://schemas.microsoft.com/office/drawing/2016/SVG/main" r:embed="rId4"/>
                </a:ext>
              </a:extLst>
            </a:blip>
            <a:stretch>
              <a:fillRect l="-9832" r="-31154"/>
            </a:stretch>
          </a:blipFill>
        </p:spPr>
        <p:txBody>
          <a:bodyPr/>
          <a:lstStyle/>
          <a:p>
            <a:endParaRPr lang="en-GB"/>
          </a:p>
        </p:txBody>
      </p:sp>
      <p:sp>
        <p:nvSpPr>
          <p:cNvPr id="3" name="Freeform 3"/>
          <p:cNvSpPr/>
          <p:nvPr/>
        </p:nvSpPr>
        <p:spPr>
          <a:xfrm>
            <a:off x="919935" y="703254"/>
            <a:ext cx="6583064" cy="1383429"/>
          </a:xfrm>
          <a:custGeom>
            <a:avLst/>
            <a:gdLst/>
            <a:ahLst/>
            <a:cxnLst/>
            <a:rect l="l" t="t" r="r" b="b"/>
            <a:pathLst>
              <a:path w="6583064" h="2155953">
                <a:moveTo>
                  <a:pt x="0" y="0"/>
                </a:moveTo>
                <a:lnTo>
                  <a:pt x="6583064" y="0"/>
                </a:lnTo>
                <a:lnTo>
                  <a:pt x="6583064" y="2155953"/>
                </a:lnTo>
                <a:lnTo>
                  <a:pt x="0" y="21559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4" name="Group 4"/>
          <p:cNvGrpSpPr/>
          <p:nvPr/>
        </p:nvGrpSpPr>
        <p:grpSpPr>
          <a:xfrm>
            <a:off x="919934" y="2240759"/>
            <a:ext cx="16377465" cy="6842397"/>
            <a:chOff x="0" y="0"/>
            <a:chExt cx="3057503" cy="931297"/>
          </a:xfrm>
        </p:grpSpPr>
        <p:sp>
          <p:nvSpPr>
            <p:cNvPr id="5" name="Freeform 5"/>
            <p:cNvSpPr/>
            <p:nvPr/>
          </p:nvSpPr>
          <p:spPr>
            <a:xfrm>
              <a:off x="0" y="0"/>
              <a:ext cx="3057503" cy="931297"/>
            </a:xfrm>
            <a:custGeom>
              <a:avLst/>
              <a:gdLst/>
              <a:ahLst/>
              <a:cxnLst/>
              <a:rect l="l" t="t" r="r" b="b"/>
              <a:pathLst>
                <a:path w="3057503" h="931297">
                  <a:moveTo>
                    <a:pt x="34011" y="0"/>
                  </a:moveTo>
                  <a:lnTo>
                    <a:pt x="3023492" y="0"/>
                  </a:lnTo>
                  <a:cubicBezTo>
                    <a:pt x="3032512" y="0"/>
                    <a:pt x="3041163" y="3583"/>
                    <a:pt x="3047542" y="9962"/>
                  </a:cubicBezTo>
                  <a:cubicBezTo>
                    <a:pt x="3053920" y="16340"/>
                    <a:pt x="3057503" y="24991"/>
                    <a:pt x="3057503" y="34011"/>
                  </a:cubicBezTo>
                  <a:lnTo>
                    <a:pt x="3057503" y="897285"/>
                  </a:lnTo>
                  <a:cubicBezTo>
                    <a:pt x="3057503" y="906305"/>
                    <a:pt x="3053920" y="914956"/>
                    <a:pt x="3047542" y="921335"/>
                  </a:cubicBezTo>
                  <a:cubicBezTo>
                    <a:pt x="3041163" y="927713"/>
                    <a:pt x="3032512" y="931297"/>
                    <a:pt x="3023492" y="931297"/>
                  </a:cubicBezTo>
                  <a:lnTo>
                    <a:pt x="34011" y="931297"/>
                  </a:lnTo>
                  <a:cubicBezTo>
                    <a:pt x="15227" y="931297"/>
                    <a:pt x="0" y="916069"/>
                    <a:pt x="0" y="897285"/>
                  </a:cubicBezTo>
                  <a:lnTo>
                    <a:pt x="0" y="34011"/>
                  </a:lnTo>
                  <a:cubicBezTo>
                    <a:pt x="0" y="24991"/>
                    <a:pt x="3583" y="16340"/>
                    <a:pt x="9962" y="9962"/>
                  </a:cubicBezTo>
                  <a:cubicBezTo>
                    <a:pt x="16340" y="3583"/>
                    <a:pt x="24991" y="0"/>
                    <a:pt x="34011" y="0"/>
                  </a:cubicBezTo>
                  <a:close/>
                </a:path>
              </a:pathLst>
            </a:custGeom>
            <a:solidFill>
              <a:srgbClr val="DCDBE2"/>
            </a:solidFill>
          </p:spPr>
          <p:txBody>
            <a:bodyPr/>
            <a:lstStyle/>
            <a:p>
              <a:endParaRPr lang="en-GB"/>
            </a:p>
          </p:txBody>
        </p:sp>
        <p:sp>
          <p:nvSpPr>
            <p:cNvPr id="6" name="TextBox 6"/>
            <p:cNvSpPr txBox="1"/>
            <p:nvPr/>
          </p:nvSpPr>
          <p:spPr>
            <a:xfrm>
              <a:off x="0" y="-38100"/>
              <a:ext cx="3057503" cy="969397"/>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5735027" flipH="1">
            <a:off x="15103605" y="6983895"/>
            <a:ext cx="4311389" cy="4311389"/>
          </a:xfrm>
          <a:custGeom>
            <a:avLst/>
            <a:gdLst/>
            <a:ahLst/>
            <a:cxnLst/>
            <a:rect l="l" t="t" r="r" b="b"/>
            <a:pathLst>
              <a:path w="4311389" h="4311389">
                <a:moveTo>
                  <a:pt x="4311390" y="0"/>
                </a:moveTo>
                <a:lnTo>
                  <a:pt x="0" y="0"/>
                </a:lnTo>
                <a:lnTo>
                  <a:pt x="0" y="4311389"/>
                </a:lnTo>
                <a:lnTo>
                  <a:pt x="4311390" y="4311389"/>
                </a:lnTo>
                <a:lnTo>
                  <a:pt x="431139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Freeform 14"/>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7" name="TextBox 17"/>
          <p:cNvSpPr txBox="1"/>
          <p:nvPr/>
        </p:nvSpPr>
        <p:spPr>
          <a:xfrm>
            <a:off x="477877" y="734913"/>
            <a:ext cx="7149607" cy="806824"/>
          </a:xfrm>
          <a:prstGeom prst="rect">
            <a:avLst/>
          </a:prstGeom>
        </p:spPr>
        <p:txBody>
          <a:bodyPr lIns="0" tIns="0" rIns="0" bIns="0" rtlCol="0" anchor="t">
            <a:spAutoFit/>
          </a:bodyPr>
          <a:lstStyle/>
          <a:p>
            <a:pPr algn="ctr">
              <a:lnSpc>
                <a:spcPts val="7199"/>
              </a:lnSpc>
            </a:pPr>
            <a:r>
              <a:rPr lang="en-US" sz="4400" dirty="0">
                <a:solidFill>
                  <a:srgbClr val="6A7E78"/>
                </a:solidFill>
                <a:latin typeface="Lazydog"/>
                <a:ea typeface="Lazydog"/>
                <a:cs typeface="Lazydog"/>
                <a:sym typeface="Lazydog"/>
              </a:rPr>
              <a:t>Considerations</a:t>
            </a:r>
          </a:p>
        </p:txBody>
      </p:sp>
      <p:sp>
        <p:nvSpPr>
          <p:cNvPr id="19" name="TextBox 19"/>
          <p:cNvSpPr txBox="1"/>
          <p:nvPr/>
        </p:nvSpPr>
        <p:spPr>
          <a:xfrm>
            <a:off x="1295400" y="2843121"/>
            <a:ext cx="7352658" cy="5170646"/>
          </a:xfrm>
          <a:prstGeom prst="rect">
            <a:avLst/>
          </a:prstGeom>
        </p:spPr>
        <p:txBody>
          <a:bodyPr wrap="square" lIns="0" tIns="0" rIns="0" bIns="0" rtlCol="0" anchor="t">
            <a:spAutoFit/>
          </a:bodyPr>
          <a:lstStyle/>
          <a:p>
            <a:pPr marL="171450" lvl="0" indent="-171450">
              <a:lnSpc>
                <a:spcPct val="150000"/>
              </a:lnSpc>
              <a:buFont typeface="Arial" panose="020B0604020202020204" pitchFamily="34" charset="0"/>
              <a:buChar char="•"/>
              <a:defRPr/>
            </a:pPr>
            <a:r>
              <a:rPr lang="en-GB" sz="2800" dirty="0">
                <a:solidFill>
                  <a:srgbClr val="6A7E78"/>
                </a:solidFill>
                <a:latin typeface="Lazydog" panose="020B0604020202020204" charset="0"/>
              </a:rPr>
              <a:t>Promoting open communication </a:t>
            </a:r>
          </a:p>
          <a:p>
            <a:pPr marL="171450" lvl="0" indent="-171450">
              <a:lnSpc>
                <a:spcPct val="150000"/>
              </a:lnSpc>
              <a:buFont typeface="Arial" panose="020B0604020202020204" pitchFamily="34" charset="0"/>
              <a:buChar char="•"/>
              <a:defRPr/>
            </a:pPr>
            <a:r>
              <a:rPr lang="en-GB" sz="2800" dirty="0">
                <a:solidFill>
                  <a:srgbClr val="6A7E78"/>
                </a:solidFill>
                <a:latin typeface="Lazydog" panose="020B0604020202020204" charset="0"/>
              </a:rPr>
              <a:t>Nurturing independent identities </a:t>
            </a:r>
          </a:p>
          <a:p>
            <a:pPr marL="171450" lvl="0" indent="-171450">
              <a:lnSpc>
                <a:spcPct val="150000"/>
              </a:lnSpc>
              <a:buFont typeface="Arial" panose="020B0604020202020204" pitchFamily="34" charset="0"/>
              <a:buChar char="•"/>
              <a:defRPr/>
            </a:pPr>
            <a:r>
              <a:rPr lang="en-GB" sz="2800" dirty="0">
                <a:solidFill>
                  <a:srgbClr val="6A7E78"/>
                </a:solidFill>
                <a:latin typeface="Lazydog" panose="020B0604020202020204" charset="0"/>
              </a:rPr>
              <a:t>Cultivating shared memories </a:t>
            </a:r>
          </a:p>
          <a:p>
            <a:pPr marL="171450" lvl="0" indent="-171450">
              <a:lnSpc>
                <a:spcPct val="150000"/>
              </a:lnSpc>
              <a:buFont typeface="Arial" panose="020B0604020202020204" pitchFamily="34" charset="0"/>
              <a:buChar char="•"/>
              <a:defRPr/>
            </a:pPr>
            <a:r>
              <a:rPr lang="en-GB" sz="2800" dirty="0">
                <a:solidFill>
                  <a:srgbClr val="6A7E78"/>
                </a:solidFill>
                <a:latin typeface="Lazydog" panose="020B0604020202020204" charset="0"/>
              </a:rPr>
              <a:t>Instilling a sense of responsibility</a:t>
            </a:r>
          </a:p>
          <a:p>
            <a:pPr marL="171450" indent="-171450">
              <a:lnSpc>
                <a:spcPct val="150000"/>
              </a:lnSpc>
              <a:buFont typeface="Arial" panose="020B0604020202020204" pitchFamily="34" charset="0"/>
              <a:buChar char="•"/>
            </a:pPr>
            <a:r>
              <a:rPr lang="en-GB" sz="2800" dirty="0">
                <a:solidFill>
                  <a:srgbClr val="6A7E78"/>
                </a:solidFill>
                <a:latin typeface="Lazydog" panose="020B0604020202020204" charset="0"/>
              </a:rPr>
              <a:t>Encouraging supportive dynamics  </a:t>
            </a:r>
          </a:p>
          <a:p>
            <a:pPr marL="171450" indent="-171450">
              <a:lnSpc>
                <a:spcPct val="150000"/>
              </a:lnSpc>
              <a:buFont typeface="Arial" panose="020B0604020202020204" pitchFamily="34" charset="0"/>
              <a:buChar char="•"/>
            </a:pPr>
            <a:r>
              <a:rPr lang="en-GB" sz="2800" dirty="0">
                <a:solidFill>
                  <a:srgbClr val="6A7E78"/>
                </a:solidFill>
                <a:latin typeface="Lazydog" panose="020B0604020202020204" charset="0"/>
              </a:rPr>
              <a:t>Incorporating positive reinforcement </a:t>
            </a:r>
          </a:p>
          <a:p>
            <a:pPr marL="171450" indent="-171450">
              <a:lnSpc>
                <a:spcPct val="150000"/>
              </a:lnSpc>
              <a:buFont typeface="Arial" panose="020B0604020202020204" pitchFamily="34" charset="0"/>
              <a:buChar char="•"/>
            </a:pPr>
            <a:r>
              <a:rPr lang="en-GB" sz="2800" dirty="0">
                <a:solidFill>
                  <a:srgbClr val="6A7E78"/>
                </a:solidFill>
                <a:latin typeface="Lazydog" panose="020B0604020202020204" charset="0"/>
              </a:rPr>
              <a:t>Providing space for independence</a:t>
            </a:r>
          </a:p>
          <a:p>
            <a:pPr marL="171450" indent="-171450">
              <a:lnSpc>
                <a:spcPct val="150000"/>
              </a:lnSpc>
              <a:buFont typeface="Arial" panose="020B0604020202020204" pitchFamily="34" charset="0"/>
              <a:buChar char="•"/>
            </a:pPr>
            <a:r>
              <a:rPr lang="en-GB" sz="2800" dirty="0">
                <a:solidFill>
                  <a:srgbClr val="6A7E78"/>
                </a:solidFill>
                <a:latin typeface="Lazydog" panose="020B0604020202020204" charset="0"/>
              </a:rPr>
              <a:t>Establishing traditions and rituals </a:t>
            </a:r>
          </a:p>
        </p:txBody>
      </p:sp>
      <p:sp>
        <p:nvSpPr>
          <p:cNvPr id="21" name="Freeform 2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8" name="TextBox 17"/>
          <p:cNvSpPr txBox="1"/>
          <p:nvPr/>
        </p:nvSpPr>
        <p:spPr>
          <a:xfrm>
            <a:off x="8960524" y="2843121"/>
            <a:ext cx="7948208" cy="5539978"/>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GB" sz="2800" dirty="0">
                <a:solidFill>
                  <a:srgbClr val="6A7E78"/>
                </a:solidFill>
                <a:latin typeface="Lazydog" panose="020B0604020202020204" charset="0"/>
              </a:rPr>
              <a:t>Encouraging empathy and understanding </a:t>
            </a:r>
          </a:p>
          <a:p>
            <a:pPr marL="171450" indent="-171450">
              <a:lnSpc>
                <a:spcPct val="150000"/>
              </a:lnSpc>
              <a:buFont typeface="Arial" panose="020B0604020202020204" pitchFamily="34" charset="0"/>
              <a:buChar char="•"/>
            </a:pPr>
            <a:r>
              <a:rPr lang="en-GB" sz="2800" dirty="0">
                <a:solidFill>
                  <a:srgbClr val="6A7E78"/>
                </a:solidFill>
                <a:latin typeface="Lazydog" panose="020B0604020202020204" charset="0"/>
              </a:rPr>
              <a:t>Fostering a culture of gratitude </a:t>
            </a:r>
          </a:p>
          <a:p>
            <a:pPr marL="171450" indent="-171450">
              <a:lnSpc>
                <a:spcPct val="150000"/>
              </a:lnSpc>
              <a:buFont typeface="Arial" panose="020B0604020202020204" pitchFamily="34" charset="0"/>
              <a:buChar char="•"/>
            </a:pPr>
            <a:r>
              <a:rPr lang="en-GB" sz="2800" dirty="0">
                <a:solidFill>
                  <a:srgbClr val="6A7E78"/>
                </a:solidFill>
                <a:latin typeface="Lazydog" panose="020B0604020202020204" charset="0"/>
              </a:rPr>
              <a:t>Promoting acts of kindness</a:t>
            </a:r>
          </a:p>
          <a:p>
            <a:pPr marL="171450" indent="-171450">
              <a:lnSpc>
                <a:spcPct val="150000"/>
              </a:lnSpc>
              <a:buFont typeface="Arial" panose="020B0604020202020204" pitchFamily="34" charset="0"/>
              <a:buChar char="•"/>
            </a:pPr>
            <a:r>
              <a:rPr lang="en-GB" sz="2800" dirty="0">
                <a:solidFill>
                  <a:srgbClr val="6A7E78"/>
                </a:solidFill>
                <a:latin typeface="Lazydog" panose="020B0604020202020204" charset="0"/>
              </a:rPr>
              <a:t>Encouraging mutual goals </a:t>
            </a:r>
          </a:p>
          <a:p>
            <a:pPr marL="171450" indent="-171450">
              <a:lnSpc>
                <a:spcPct val="150000"/>
              </a:lnSpc>
              <a:buFont typeface="Arial" panose="020B0604020202020204" pitchFamily="34" charset="0"/>
              <a:buChar char="•"/>
            </a:pPr>
            <a:r>
              <a:rPr lang="en-GB" sz="2800" dirty="0">
                <a:solidFill>
                  <a:srgbClr val="6A7E78"/>
                </a:solidFill>
                <a:latin typeface="Lazydog" panose="020B0604020202020204" charset="0"/>
              </a:rPr>
              <a:t>Embracing changes and traditions </a:t>
            </a:r>
          </a:p>
          <a:p>
            <a:pPr marL="171450" indent="-171450">
              <a:lnSpc>
                <a:spcPct val="150000"/>
              </a:lnSpc>
              <a:buFont typeface="Arial" panose="020B0604020202020204" pitchFamily="34" charset="0"/>
              <a:buChar char="•"/>
            </a:pPr>
            <a:r>
              <a:rPr lang="en-GB" sz="2800" dirty="0">
                <a:solidFill>
                  <a:srgbClr val="6A7E78"/>
                </a:solidFill>
                <a:latin typeface="Lazydog" panose="020B0604020202020204" charset="0"/>
              </a:rPr>
              <a:t>Navigating sibling conflicts constructively </a:t>
            </a:r>
          </a:p>
          <a:p>
            <a:pPr marL="171450" indent="-171450">
              <a:lnSpc>
                <a:spcPct val="150000"/>
              </a:lnSpc>
              <a:buFont typeface="Arial" panose="020B0604020202020204" pitchFamily="34" charset="0"/>
              <a:buChar char="•"/>
            </a:pPr>
            <a:r>
              <a:rPr lang="en-GB" sz="2800" dirty="0">
                <a:solidFill>
                  <a:srgbClr val="6A7E78"/>
                </a:solidFill>
                <a:latin typeface="Lazydog" panose="020B0604020202020204" charset="0"/>
              </a:rPr>
              <a:t>Celebrating each other’s achievements </a:t>
            </a:r>
          </a:p>
          <a:p>
            <a:endParaRPr lang="en-GB" dirty="0"/>
          </a:p>
        </p:txBody>
      </p:sp>
    </p:spTree>
    <p:extLst>
      <p:ext uri="{BB962C8B-B14F-4D97-AF65-F5344CB8AC3E}">
        <p14:creationId xmlns:p14="http://schemas.microsoft.com/office/powerpoint/2010/main" val="308325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5">
              <a:extLst>
                <a:ext uri="{96DAC541-7B7A-43D3-8B79-37D633B846F1}">
                  <asvg:svgBlip xmlns:asvg="http://schemas.microsoft.com/office/drawing/2016/SVG/main" r:embed="rId6"/>
                </a:ext>
              </a:extLst>
            </a:blip>
            <a:stretch>
              <a:fillRect l="-9832" r="-31154"/>
            </a:stretch>
          </a:blipFill>
        </p:spPr>
        <p:txBody>
          <a:bodyPr/>
          <a:lstStyle/>
          <a:p>
            <a:endParaRPr lang="en-GB"/>
          </a:p>
        </p:txBody>
      </p:sp>
      <p:sp>
        <p:nvSpPr>
          <p:cNvPr id="4" name="Freeform 4"/>
          <p:cNvSpPr/>
          <p:nvPr/>
        </p:nvSpPr>
        <p:spPr>
          <a:xfrm>
            <a:off x="3161349" y="2917074"/>
            <a:ext cx="11983412" cy="3924567"/>
          </a:xfrm>
          <a:custGeom>
            <a:avLst/>
            <a:gdLst/>
            <a:ahLst/>
            <a:cxnLst/>
            <a:rect l="l" t="t" r="r" b="b"/>
            <a:pathLst>
              <a:path w="11983412" h="3924567">
                <a:moveTo>
                  <a:pt x="0" y="0"/>
                </a:moveTo>
                <a:lnTo>
                  <a:pt x="11983412" y="0"/>
                </a:lnTo>
                <a:lnTo>
                  <a:pt x="11983412" y="3924567"/>
                </a:lnTo>
                <a:lnTo>
                  <a:pt x="0" y="39245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 name="Freeform 5"/>
          <p:cNvSpPr/>
          <p:nvPr/>
        </p:nvSpPr>
        <p:spPr>
          <a:xfrm rot="-747867">
            <a:off x="2659610" y="1982052"/>
            <a:ext cx="1770468" cy="2364566"/>
          </a:xfrm>
          <a:custGeom>
            <a:avLst/>
            <a:gdLst/>
            <a:ahLst/>
            <a:cxnLst/>
            <a:rect l="l" t="t" r="r" b="b"/>
            <a:pathLst>
              <a:path w="1770468" h="2364566">
                <a:moveTo>
                  <a:pt x="0" y="0"/>
                </a:moveTo>
                <a:lnTo>
                  <a:pt x="1770468" y="0"/>
                </a:lnTo>
                <a:lnTo>
                  <a:pt x="1770468" y="2364565"/>
                </a:lnTo>
                <a:lnTo>
                  <a:pt x="0" y="2364565"/>
                </a:lnTo>
                <a:lnTo>
                  <a:pt x="0" y="0"/>
                </a:lnTo>
                <a:close/>
              </a:path>
            </a:pathLst>
          </a:custGeom>
          <a:blipFill>
            <a:blip r:embed="rId9"/>
            <a:stretch>
              <a:fillRect/>
            </a:stretch>
          </a:blipFill>
        </p:spPr>
        <p:txBody>
          <a:bodyPr/>
          <a:lstStyle/>
          <a:p>
            <a:endParaRPr lang="en-GB"/>
          </a:p>
        </p:txBody>
      </p:sp>
      <p:sp>
        <p:nvSpPr>
          <p:cNvPr id="6" name="TextBox 6"/>
          <p:cNvSpPr txBox="1"/>
          <p:nvPr/>
        </p:nvSpPr>
        <p:spPr>
          <a:xfrm>
            <a:off x="3915295" y="3554309"/>
            <a:ext cx="10009385" cy="2510790"/>
          </a:xfrm>
          <a:prstGeom prst="rect">
            <a:avLst/>
          </a:prstGeom>
        </p:spPr>
        <p:txBody>
          <a:bodyPr lIns="0" tIns="0" rIns="0" bIns="0" rtlCol="0" anchor="t">
            <a:spAutoFit/>
          </a:bodyPr>
          <a:lstStyle/>
          <a:p>
            <a:pPr algn="ctr">
              <a:lnSpc>
                <a:spcPts val="9600"/>
              </a:lnSpc>
            </a:pPr>
            <a:r>
              <a:rPr lang="en-US" sz="9600" dirty="0">
                <a:solidFill>
                  <a:srgbClr val="6A7E78"/>
                </a:solidFill>
                <a:latin typeface="Lazydog"/>
                <a:ea typeface="Lazydog"/>
                <a:cs typeface="Lazydog"/>
                <a:sym typeface="Lazydog"/>
              </a:rPr>
              <a:t>let's work</a:t>
            </a:r>
          </a:p>
          <a:p>
            <a:pPr algn="ctr">
              <a:lnSpc>
                <a:spcPts val="9600"/>
              </a:lnSpc>
            </a:pPr>
            <a:r>
              <a:rPr lang="en-US" sz="9600" dirty="0">
                <a:solidFill>
                  <a:srgbClr val="6A7E78"/>
                </a:solidFill>
                <a:latin typeface="Lazydog"/>
                <a:ea typeface="Lazydog"/>
                <a:cs typeface="Lazydog"/>
                <a:sym typeface="Lazydog"/>
              </a:rPr>
              <a:t>together</a:t>
            </a:r>
          </a:p>
        </p:txBody>
      </p:sp>
      <p:sp>
        <p:nvSpPr>
          <p:cNvPr id="7" name="Freeform 7"/>
          <p:cNvSpPr/>
          <p:nvPr/>
        </p:nvSpPr>
        <p:spPr>
          <a:xfrm>
            <a:off x="13226647" y="4879357"/>
            <a:ext cx="2636055" cy="2448236"/>
          </a:xfrm>
          <a:custGeom>
            <a:avLst/>
            <a:gdLst/>
            <a:ahLst/>
            <a:cxnLst/>
            <a:rect l="l" t="t" r="r" b="b"/>
            <a:pathLst>
              <a:path w="2636055" h="2448236">
                <a:moveTo>
                  <a:pt x="0" y="0"/>
                </a:moveTo>
                <a:lnTo>
                  <a:pt x="2636055" y="0"/>
                </a:lnTo>
                <a:lnTo>
                  <a:pt x="2636055" y="2448236"/>
                </a:lnTo>
                <a:lnTo>
                  <a:pt x="0" y="2448236"/>
                </a:lnTo>
                <a:lnTo>
                  <a:pt x="0" y="0"/>
                </a:lnTo>
                <a:close/>
              </a:path>
            </a:pathLst>
          </a:custGeom>
          <a:blipFill>
            <a:blip r:embed="rId10"/>
            <a:stretch>
              <a:fillRect/>
            </a:stretch>
          </a:blipFill>
        </p:spPr>
        <p:txBody>
          <a:bodyPr/>
          <a:lstStyle/>
          <a:p>
            <a:endParaRPr lang="en-GB"/>
          </a:p>
        </p:txBody>
      </p:sp>
      <p:sp>
        <p:nvSpPr>
          <p:cNvPr id="8" name="Freeform 8"/>
          <p:cNvSpPr/>
          <p:nvPr/>
        </p:nvSpPr>
        <p:spPr>
          <a:xfrm rot="1093096">
            <a:off x="14988006" y="709992"/>
            <a:ext cx="2398222" cy="2558103"/>
          </a:xfrm>
          <a:custGeom>
            <a:avLst/>
            <a:gdLst/>
            <a:ahLst/>
            <a:cxnLst/>
            <a:rect l="l" t="t" r="r" b="b"/>
            <a:pathLst>
              <a:path w="2398222" h="2558103">
                <a:moveTo>
                  <a:pt x="0" y="0"/>
                </a:moveTo>
                <a:lnTo>
                  <a:pt x="2398222" y="0"/>
                </a:lnTo>
                <a:lnTo>
                  <a:pt x="2398222" y="2558103"/>
                </a:lnTo>
                <a:lnTo>
                  <a:pt x="0" y="2558103"/>
                </a:lnTo>
                <a:lnTo>
                  <a:pt x="0" y="0"/>
                </a:lnTo>
                <a:close/>
              </a:path>
            </a:pathLst>
          </a:custGeom>
          <a:blipFill>
            <a:blip r:embed="rId11"/>
            <a:stretch>
              <a:fillRect/>
            </a:stretch>
          </a:blipFill>
        </p:spPr>
        <p:txBody>
          <a:bodyPr/>
          <a:lstStyle/>
          <a:p>
            <a:endParaRPr lang="en-GB"/>
          </a:p>
        </p:txBody>
      </p:sp>
      <p:sp>
        <p:nvSpPr>
          <p:cNvPr id="9" name="Freeform 9"/>
          <p:cNvSpPr/>
          <p:nvPr/>
        </p:nvSpPr>
        <p:spPr>
          <a:xfrm>
            <a:off x="8399555" y="1327396"/>
            <a:ext cx="2108789" cy="1861006"/>
          </a:xfrm>
          <a:custGeom>
            <a:avLst/>
            <a:gdLst/>
            <a:ahLst/>
            <a:cxnLst/>
            <a:rect l="l" t="t" r="r" b="b"/>
            <a:pathLst>
              <a:path w="2108789" h="1861006">
                <a:moveTo>
                  <a:pt x="0" y="0"/>
                </a:moveTo>
                <a:lnTo>
                  <a:pt x="2108789" y="0"/>
                </a:lnTo>
                <a:lnTo>
                  <a:pt x="2108789" y="1861006"/>
                </a:lnTo>
                <a:lnTo>
                  <a:pt x="0" y="1861006"/>
                </a:lnTo>
                <a:lnTo>
                  <a:pt x="0" y="0"/>
                </a:lnTo>
                <a:close/>
              </a:path>
            </a:pathLst>
          </a:custGeom>
          <a:blipFill>
            <a:blip r:embed="rId12"/>
            <a:stretch>
              <a:fillRect/>
            </a:stretch>
          </a:blipFill>
        </p:spPr>
        <p:txBody>
          <a:bodyPr/>
          <a:lstStyle/>
          <a:p>
            <a:endParaRPr lang="en-GB"/>
          </a:p>
        </p:txBody>
      </p:sp>
      <p:sp>
        <p:nvSpPr>
          <p:cNvPr id="10" name="Freeform 10"/>
          <p:cNvSpPr/>
          <p:nvPr/>
        </p:nvSpPr>
        <p:spPr>
          <a:xfrm rot="1500695">
            <a:off x="-631442" y="8398400"/>
            <a:ext cx="4142661" cy="1712081"/>
          </a:xfrm>
          <a:custGeom>
            <a:avLst/>
            <a:gdLst/>
            <a:ahLst/>
            <a:cxnLst/>
            <a:rect l="l" t="t" r="r" b="b"/>
            <a:pathLst>
              <a:path w="4142661" h="1712081">
                <a:moveTo>
                  <a:pt x="0" y="0"/>
                </a:moveTo>
                <a:lnTo>
                  <a:pt x="4142661" y="0"/>
                </a:lnTo>
                <a:lnTo>
                  <a:pt x="4142661" y="1712081"/>
                </a:lnTo>
                <a:lnTo>
                  <a:pt x="0" y="171208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1" name="Freeform 11"/>
          <p:cNvSpPr/>
          <p:nvPr/>
        </p:nvSpPr>
        <p:spPr>
          <a:xfrm rot="-857477">
            <a:off x="467078" y="6871790"/>
            <a:ext cx="2002948" cy="2472775"/>
          </a:xfrm>
          <a:custGeom>
            <a:avLst/>
            <a:gdLst/>
            <a:ahLst/>
            <a:cxnLst/>
            <a:rect l="l" t="t" r="r" b="b"/>
            <a:pathLst>
              <a:path w="2002948" h="2472775">
                <a:moveTo>
                  <a:pt x="0" y="0"/>
                </a:moveTo>
                <a:lnTo>
                  <a:pt x="2002948" y="0"/>
                </a:lnTo>
                <a:lnTo>
                  <a:pt x="2002948" y="2472775"/>
                </a:lnTo>
                <a:lnTo>
                  <a:pt x="0" y="2472775"/>
                </a:lnTo>
                <a:lnTo>
                  <a:pt x="0" y="0"/>
                </a:lnTo>
                <a:close/>
              </a:path>
            </a:pathLst>
          </a:custGeom>
          <a:blipFill>
            <a:blip r:embed="rId15"/>
            <a:stretch>
              <a:fillRect/>
            </a:stretch>
          </a:blipFill>
        </p:spPr>
        <p:txBody>
          <a:bodyPr/>
          <a:lstStyle/>
          <a:p>
            <a:endParaRPr lang="en-GB"/>
          </a:p>
        </p:txBody>
      </p:sp>
      <p:sp>
        <p:nvSpPr>
          <p:cNvPr id="12" name="Freeform 12"/>
          <p:cNvSpPr/>
          <p:nvPr/>
        </p:nvSpPr>
        <p:spPr>
          <a:xfrm>
            <a:off x="-1357645" y="-1987898"/>
            <a:ext cx="4509939" cy="4509939"/>
          </a:xfrm>
          <a:custGeom>
            <a:avLst/>
            <a:gdLst/>
            <a:ahLst/>
            <a:cxnLst/>
            <a:rect l="l" t="t" r="r" b="b"/>
            <a:pathLst>
              <a:path w="4509939" h="4509939">
                <a:moveTo>
                  <a:pt x="0" y="0"/>
                </a:moveTo>
                <a:lnTo>
                  <a:pt x="4509939" y="0"/>
                </a:lnTo>
                <a:lnTo>
                  <a:pt x="4509939" y="4509940"/>
                </a:lnTo>
                <a:lnTo>
                  <a:pt x="0" y="450994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3" name="Freeform 13"/>
          <p:cNvSpPr/>
          <p:nvPr/>
        </p:nvSpPr>
        <p:spPr>
          <a:xfrm rot="9182529">
            <a:off x="15671885" y="6791558"/>
            <a:ext cx="4509939" cy="4509939"/>
          </a:xfrm>
          <a:custGeom>
            <a:avLst/>
            <a:gdLst/>
            <a:ahLst/>
            <a:cxnLst/>
            <a:rect l="l" t="t" r="r" b="b"/>
            <a:pathLst>
              <a:path w="4509939" h="4509939">
                <a:moveTo>
                  <a:pt x="0" y="0"/>
                </a:moveTo>
                <a:lnTo>
                  <a:pt x="4509939" y="0"/>
                </a:lnTo>
                <a:lnTo>
                  <a:pt x="4509939" y="4509939"/>
                </a:lnTo>
                <a:lnTo>
                  <a:pt x="0" y="450993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pic>
        <p:nvPicPr>
          <p:cNvPr id="14" name="Picture 13"/>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5000">
                        <a14:foregroundMark x1="49167" y1="47037" x2="49167" y2="47037"/>
                        <a14:foregroundMark x1="51944" y1="42500" x2="40833" y2="41111"/>
                        <a14:foregroundMark x1="40833" y1="41111" x2="47685" y2="52593"/>
                        <a14:foregroundMark x1="47685" y1="52593" x2="56389" y2="41574"/>
                        <a14:foregroundMark x1="46481" y1="41759" x2="46481" y2="41759"/>
                        <a14:foregroundMark x1="55833" y1="41944" x2="46389" y2="43056"/>
                        <a14:foregroundMark x1="15000" y1="38796" x2="15000" y2="38796"/>
                        <a14:foregroundMark x1="25278" y1="46296" x2="25278" y2="46296"/>
                        <a14:foregroundMark x1="22407" y1="53333" x2="22407" y2="53333"/>
                        <a14:foregroundMark x1="22315" y1="57870" x2="22315" y2="57870"/>
                        <a14:foregroundMark x1="14722" y1="57963" x2="14722" y2="57963"/>
                        <a14:foregroundMark x1="11204" y1="49907" x2="11204" y2="49907"/>
                        <a14:foregroundMark x1="11759" y1="45556" x2="11759" y2="45556"/>
                        <a14:foregroundMark x1="13333" y1="43611" x2="13333" y2="43611"/>
                        <a14:foregroundMark x1="20556" y1="38796" x2="20556" y2="38796"/>
                        <a14:foregroundMark x1="24722" y1="42315" x2="24722" y2="42315"/>
                        <a14:foregroundMark x1="23981" y1="50000" x2="23981" y2="50000"/>
                        <a14:foregroundMark x1="19259" y1="45556" x2="19259" y2="45556"/>
                        <a14:foregroundMark x1="23426" y1="46852" x2="23426" y2="46852"/>
                        <a14:foregroundMark x1="23148" y1="42130" x2="23148" y2="42130"/>
                        <a14:foregroundMark x1="18889" y1="39722" x2="18889" y2="39722"/>
                        <a14:foregroundMark x1="17130" y1="42407" x2="17130" y2="42407"/>
                        <a14:foregroundMark x1="20833" y1="43241" x2="20833" y2="43241"/>
                        <a14:foregroundMark x1="92407" y1="57407" x2="92407" y2="57407"/>
                        <a14:foregroundMark x1="83796" y1="36481" x2="83796" y2="36481"/>
                        <a14:foregroundMark x1="76667" y1="46204" x2="76667" y2="46204"/>
                        <a14:foregroundMark x1="78426" y1="44815" x2="78426" y2="44815"/>
                        <a14:foregroundMark x1="73981" y1="47407" x2="73981" y2="47407"/>
                      </a14:backgroundRemoval>
                    </a14:imgEffect>
                  </a14:imgLayer>
                </a14:imgProps>
              </a:ext>
              <a:ext uri="{28A0092B-C50C-407E-A947-70E740481C1C}">
                <a14:useLocalDpi xmlns:a14="http://schemas.microsoft.com/office/drawing/2010/main" val="0"/>
              </a:ext>
            </a:extLst>
          </a:blip>
          <a:srcRect t="35245" b="40083"/>
          <a:stretch/>
        </p:blipFill>
        <p:spPr>
          <a:xfrm>
            <a:off x="6705600" y="7896424"/>
            <a:ext cx="4336144" cy="106978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3">
              <a:extLst>
                <a:ext uri="{96DAC541-7B7A-43D3-8B79-37D633B846F1}">
                  <asvg:svgBlip xmlns:asvg="http://schemas.microsoft.com/office/drawing/2016/SVG/main" r:embed="rId4"/>
                </a:ext>
              </a:extLst>
            </a:blip>
            <a:stretch>
              <a:fillRect l="-9832" r="-31154"/>
            </a:stretch>
          </a:blipFill>
        </p:spPr>
        <p:txBody>
          <a:bodyPr/>
          <a:lstStyle/>
          <a:p>
            <a:endParaRPr lang="en-GB"/>
          </a:p>
        </p:txBody>
      </p:sp>
      <p:sp>
        <p:nvSpPr>
          <p:cNvPr id="3" name="Freeform 3"/>
          <p:cNvSpPr/>
          <p:nvPr/>
        </p:nvSpPr>
        <p:spPr>
          <a:xfrm>
            <a:off x="1563234" y="1210978"/>
            <a:ext cx="15161532" cy="7865045"/>
          </a:xfrm>
          <a:custGeom>
            <a:avLst/>
            <a:gdLst/>
            <a:ahLst/>
            <a:cxnLst/>
            <a:rect l="l" t="t" r="r" b="b"/>
            <a:pathLst>
              <a:path w="15161532" h="7865045">
                <a:moveTo>
                  <a:pt x="0" y="0"/>
                </a:moveTo>
                <a:lnTo>
                  <a:pt x="15161532" y="0"/>
                </a:lnTo>
                <a:lnTo>
                  <a:pt x="15161532" y="7865044"/>
                </a:lnTo>
                <a:lnTo>
                  <a:pt x="0" y="78650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a:off x="5096202" y="1627881"/>
            <a:ext cx="8095595" cy="2651307"/>
          </a:xfrm>
          <a:custGeom>
            <a:avLst/>
            <a:gdLst/>
            <a:ahLst/>
            <a:cxnLst/>
            <a:rect l="l" t="t" r="r" b="b"/>
            <a:pathLst>
              <a:path w="8095595" h="2651307">
                <a:moveTo>
                  <a:pt x="0" y="0"/>
                </a:moveTo>
                <a:lnTo>
                  <a:pt x="8095596" y="0"/>
                </a:lnTo>
                <a:lnTo>
                  <a:pt x="8095596" y="2651307"/>
                </a:lnTo>
                <a:lnTo>
                  <a:pt x="0" y="26513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 name="Freeform 5"/>
          <p:cNvSpPr/>
          <p:nvPr/>
        </p:nvSpPr>
        <p:spPr>
          <a:xfrm rot="1500695">
            <a:off x="-641343" y="8452786"/>
            <a:ext cx="3898147" cy="1611028"/>
          </a:xfrm>
          <a:custGeom>
            <a:avLst/>
            <a:gdLst/>
            <a:ahLst/>
            <a:cxnLst/>
            <a:rect l="l" t="t" r="r" b="b"/>
            <a:pathLst>
              <a:path w="3898147" h="1611028">
                <a:moveTo>
                  <a:pt x="0" y="0"/>
                </a:moveTo>
                <a:lnTo>
                  <a:pt x="3898147" y="0"/>
                </a:lnTo>
                <a:lnTo>
                  <a:pt x="3898147" y="1611028"/>
                </a:lnTo>
                <a:lnTo>
                  <a:pt x="0" y="16110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6" name="Freeform 6"/>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7" name="Freeform 7"/>
          <p:cNvSpPr/>
          <p:nvPr/>
        </p:nvSpPr>
        <p:spPr>
          <a:xfrm>
            <a:off x="1129774" y="1028700"/>
            <a:ext cx="2537678" cy="3108947"/>
          </a:xfrm>
          <a:custGeom>
            <a:avLst/>
            <a:gdLst/>
            <a:ahLst/>
            <a:cxnLst/>
            <a:rect l="l" t="t" r="r" b="b"/>
            <a:pathLst>
              <a:path w="2537678" h="3108947">
                <a:moveTo>
                  <a:pt x="0" y="0"/>
                </a:moveTo>
                <a:lnTo>
                  <a:pt x="2537678" y="0"/>
                </a:lnTo>
                <a:lnTo>
                  <a:pt x="2537678" y="3108947"/>
                </a:lnTo>
                <a:lnTo>
                  <a:pt x="0" y="3108947"/>
                </a:lnTo>
                <a:lnTo>
                  <a:pt x="0" y="0"/>
                </a:lnTo>
                <a:close/>
              </a:path>
            </a:pathLst>
          </a:custGeom>
          <a:blipFill>
            <a:blip r:embed="rId13"/>
            <a:stretch>
              <a:fillRect/>
            </a:stretch>
          </a:blipFill>
        </p:spPr>
        <p:txBody>
          <a:bodyPr/>
          <a:lstStyle/>
          <a:p>
            <a:endParaRPr lang="en-GB"/>
          </a:p>
        </p:txBody>
      </p:sp>
      <p:sp>
        <p:nvSpPr>
          <p:cNvPr id="8" name="Freeform 8"/>
          <p:cNvSpPr/>
          <p:nvPr/>
        </p:nvSpPr>
        <p:spPr>
          <a:xfrm>
            <a:off x="13630907" y="6291092"/>
            <a:ext cx="3110820" cy="2745299"/>
          </a:xfrm>
          <a:custGeom>
            <a:avLst/>
            <a:gdLst/>
            <a:ahLst/>
            <a:cxnLst/>
            <a:rect l="l" t="t" r="r" b="b"/>
            <a:pathLst>
              <a:path w="3110820" h="2745299">
                <a:moveTo>
                  <a:pt x="0" y="0"/>
                </a:moveTo>
                <a:lnTo>
                  <a:pt x="3110820" y="0"/>
                </a:lnTo>
                <a:lnTo>
                  <a:pt x="3110820" y="2745299"/>
                </a:lnTo>
                <a:lnTo>
                  <a:pt x="0" y="2745299"/>
                </a:lnTo>
                <a:lnTo>
                  <a:pt x="0" y="0"/>
                </a:lnTo>
                <a:close/>
              </a:path>
            </a:pathLst>
          </a:custGeom>
          <a:blipFill>
            <a:blip r:embed="rId14"/>
            <a:stretch>
              <a:fillRect/>
            </a:stretch>
          </a:blipFill>
        </p:spPr>
        <p:txBody>
          <a:bodyPr/>
          <a:lstStyle/>
          <a:p>
            <a:endParaRPr lang="en-GB"/>
          </a:p>
        </p:txBody>
      </p:sp>
      <p:sp>
        <p:nvSpPr>
          <p:cNvPr id="9" name="Freeform 9"/>
          <p:cNvSpPr/>
          <p:nvPr/>
        </p:nvSpPr>
        <p:spPr>
          <a:xfrm rot="-400247">
            <a:off x="1239525" y="5954829"/>
            <a:ext cx="2391642" cy="2952645"/>
          </a:xfrm>
          <a:custGeom>
            <a:avLst/>
            <a:gdLst/>
            <a:ahLst/>
            <a:cxnLst/>
            <a:rect l="l" t="t" r="r" b="b"/>
            <a:pathLst>
              <a:path w="2391642" h="2952645">
                <a:moveTo>
                  <a:pt x="0" y="0"/>
                </a:moveTo>
                <a:lnTo>
                  <a:pt x="2391642" y="0"/>
                </a:lnTo>
                <a:lnTo>
                  <a:pt x="2391642" y="2952645"/>
                </a:lnTo>
                <a:lnTo>
                  <a:pt x="0" y="2952645"/>
                </a:lnTo>
                <a:lnTo>
                  <a:pt x="0" y="0"/>
                </a:lnTo>
                <a:close/>
              </a:path>
            </a:pathLst>
          </a:custGeom>
          <a:blipFill>
            <a:blip r:embed="rId15"/>
            <a:stretch>
              <a:fillRect/>
            </a:stretch>
          </a:blipFill>
        </p:spPr>
        <p:txBody>
          <a:bodyPr/>
          <a:lstStyle/>
          <a:p>
            <a:endParaRPr lang="en-GB"/>
          </a:p>
        </p:txBody>
      </p:sp>
      <p:sp>
        <p:nvSpPr>
          <p:cNvPr id="10" name="Freeform 10"/>
          <p:cNvSpPr/>
          <p:nvPr/>
        </p:nvSpPr>
        <p:spPr>
          <a:xfrm rot="5735027" flipH="1">
            <a:off x="15395029" y="6983601"/>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1" name="Freeform 1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2" name="Freeform 12"/>
          <p:cNvSpPr/>
          <p:nvPr/>
        </p:nvSpPr>
        <p:spPr>
          <a:xfrm rot="783578">
            <a:off x="14263967" y="1461660"/>
            <a:ext cx="2024106" cy="2431359"/>
          </a:xfrm>
          <a:custGeom>
            <a:avLst/>
            <a:gdLst/>
            <a:ahLst/>
            <a:cxnLst/>
            <a:rect l="l" t="t" r="r" b="b"/>
            <a:pathLst>
              <a:path w="2024106" h="2431359">
                <a:moveTo>
                  <a:pt x="0" y="0"/>
                </a:moveTo>
                <a:lnTo>
                  <a:pt x="2024107" y="0"/>
                </a:lnTo>
                <a:lnTo>
                  <a:pt x="2024107" y="2431359"/>
                </a:lnTo>
                <a:lnTo>
                  <a:pt x="0" y="2431359"/>
                </a:lnTo>
                <a:lnTo>
                  <a:pt x="0" y="0"/>
                </a:lnTo>
                <a:close/>
              </a:path>
            </a:pathLst>
          </a:custGeom>
          <a:blipFill>
            <a:blip r:embed="rId20"/>
            <a:stretch>
              <a:fillRect/>
            </a:stretch>
          </a:blipFill>
        </p:spPr>
        <p:txBody>
          <a:bodyPr/>
          <a:lstStyle/>
          <a:p>
            <a:endParaRPr lang="en-GB"/>
          </a:p>
        </p:txBody>
      </p:sp>
      <p:sp>
        <p:nvSpPr>
          <p:cNvPr id="13" name="TextBox 13"/>
          <p:cNvSpPr txBox="1"/>
          <p:nvPr/>
        </p:nvSpPr>
        <p:spPr>
          <a:xfrm>
            <a:off x="5523217" y="2395312"/>
            <a:ext cx="7241566" cy="954405"/>
          </a:xfrm>
          <a:prstGeom prst="rect">
            <a:avLst/>
          </a:prstGeom>
        </p:spPr>
        <p:txBody>
          <a:bodyPr lIns="0" tIns="0" rIns="0" bIns="0" rtlCol="0" anchor="t">
            <a:spAutoFit/>
          </a:bodyPr>
          <a:lstStyle/>
          <a:p>
            <a:pPr algn="ctr">
              <a:lnSpc>
                <a:spcPts val="7199"/>
              </a:lnSpc>
            </a:pPr>
            <a:r>
              <a:rPr lang="en-US" sz="7199">
                <a:solidFill>
                  <a:srgbClr val="6A7E78"/>
                </a:solidFill>
                <a:latin typeface="Lazydog"/>
                <a:ea typeface="Lazydog"/>
                <a:cs typeface="Lazydog"/>
                <a:sym typeface="Lazydog"/>
              </a:rPr>
              <a:t>Introductions</a:t>
            </a:r>
          </a:p>
        </p:txBody>
      </p:sp>
      <p:sp>
        <p:nvSpPr>
          <p:cNvPr id="14" name="TextBox 14"/>
          <p:cNvSpPr txBox="1"/>
          <p:nvPr/>
        </p:nvSpPr>
        <p:spPr>
          <a:xfrm>
            <a:off x="2916108" y="4782438"/>
            <a:ext cx="12455785" cy="3334246"/>
          </a:xfrm>
          <a:prstGeom prst="rect">
            <a:avLst/>
          </a:prstGeom>
        </p:spPr>
        <p:txBody>
          <a:bodyPr lIns="0" tIns="0" rIns="0" bIns="0" rtlCol="0" anchor="t">
            <a:spAutoFit/>
          </a:bodyPr>
          <a:lstStyle/>
          <a:p>
            <a:pPr algn="ctr">
              <a:lnSpc>
                <a:spcPts val="5179"/>
              </a:lnSpc>
            </a:pPr>
            <a:r>
              <a:rPr lang="en-US" sz="3699" dirty="0" err="1">
                <a:solidFill>
                  <a:srgbClr val="6A7E78"/>
                </a:solidFill>
                <a:latin typeface="Lazydog"/>
                <a:ea typeface="Lazydog"/>
                <a:cs typeface="Lazydog"/>
                <a:sym typeface="Lazydog"/>
              </a:rPr>
              <a:t>lesley</a:t>
            </a:r>
            <a:r>
              <a:rPr lang="en-US" sz="3699" dirty="0">
                <a:solidFill>
                  <a:srgbClr val="6A7E78"/>
                </a:solidFill>
                <a:latin typeface="Lazydog"/>
                <a:ea typeface="Lazydog"/>
                <a:cs typeface="Lazydog"/>
                <a:sym typeface="Lazydog"/>
              </a:rPr>
              <a:t> </a:t>
            </a:r>
            <a:r>
              <a:rPr lang="en-US" sz="3699" dirty="0" err="1">
                <a:solidFill>
                  <a:srgbClr val="6A7E78"/>
                </a:solidFill>
                <a:latin typeface="Lazydog"/>
                <a:ea typeface="Lazydog"/>
                <a:cs typeface="Lazydog"/>
                <a:sym typeface="Lazydog"/>
              </a:rPr>
              <a:t>mollison</a:t>
            </a:r>
            <a:r>
              <a:rPr lang="en-US" sz="3699" dirty="0">
                <a:solidFill>
                  <a:srgbClr val="6A7E78"/>
                </a:solidFill>
                <a:latin typeface="Lazydog"/>
                <a:ea typeface="Lazydog"/>
                <a:cs typeface="Lazydog"/>
                <a:sym typeface="Lazydog"/>
              </a:rPr>
              <a:t> – Service Development Manager Secure Care, Rossie </a:t>
            </a:r>
          </a:p>
          <a:p>
            <a:pPr algn="ctr">
              <a:lnSpc>
                <a:spcPts val="5179"/>
              </a:lnSpc>
            </a:pPr>
            <a:endParaRPr lang="en-US" sz="3699" dirty="0">
              <a:solidFill>
                <a:srgbClr val="6A7E78"/>
              </a:solidFill>
              <a:latin typeface="Lazydog"/>
              <a:ea typeface="Lazydog"/>
              <a:cs typeface="Lazydog"/>
              <a:sym typeface="Lazydog"/>
            </a:endParaRPr>
          </a:p>
          <a:p>
            <a:pPr algn="ctr">
              <a:lnSpc>
                <a:spcPts val="5179"/>
              </a:lnSpc>
            </a:pPr>
            <a:r>
              <a:rPr lang="en-US" sz="3699" dirty="0" err="1">
                <a:solidFill>
                  <a:srgbClr val="6A7E78"/>
                </a:solidFill>
                <a:latin typeface="Lazydog"/>
                <a:ea typeface="Lazydog"/>
                <a:cs typeface="Lazydog"/>
                <a:sym typeface="Lazydog"/>
              </a:rPr>
              <a:t>declan</a:t>
            </a:r>
            <a:r>
              <a:rPr lang="en-US" sz="3699" dirty="0">
                <a:solidFill>
                  <a:srgbClr val="6A7E78"/>
                </a:solidFill>
                <a:latin typeface="Lazydog"/>
                <a:ea typeface="Lazydog"/>
                <a:cs typeface="Lazydog"/>
                <a:sym typeface="Lazydog"/>
              </a:rPr>
              <a:t> hall – Throughcare &amp; Aftercare Practitioner, Rossie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3">
              <a:extLst>
                <a:ext uri="{96DAC541-7B7A-43D3-8B79-37D633B846F1}">
                  <asvg:svgBlip xmlns:asvg="http://schemas.microsoft.com/office/drawing/2016/SVG/main" r:embed="rId4"/>
                </a:ext>
              </a:extLst>
            </a:blip>
            <a:stretch>
              <a:fillRect l="-9832" r="-31154"/>
            </a:stretch>
          </a:blipFill>
        </p:spPr>
        <p:txBody>
          <a:bodyPr/>
          <a:lstStyle/>
          <a:p>
            <a:endParaRPr lang="en-GB"/>
          </a:p>
        </p:txBody>
      </p:sp>
      <p:sp>
        <p:nvSpPr>
          <p:cNvPr id="3" name="Freeform 3"/>
          <p:cNvSpPr/>
          <p:nvPr/>
        </p:nvSpPr>
        <p:spPr>
          <a:xfrm>
            <a:off x="1211874" y="1650652"/>
            <a:ext cx="7855084" cy="7246315"/>
          </a:xfrm>
          <a:custGeom>
            <a:avLst/>
            <a:gdLst/>
            <a:ahLst/>
            <a:cxnLst/>
            <a:rect l="l" t="t" r="r" b="b"/>
            <a:pathLst>
              <a:path w="7855084" h="7246315">
                <a:moveTo>
                  <a:pt x="0" y="0"/>
                </a:moveTo>
                <a:lnTo>
                  <a:pt x="7855083" y="0"/>
                </a:lnTo>
                <a:lnTo>
                  <a:pt x="7855083" y="7246315"/>
                </a:lnTo>
                <a:lnTo>
                  <a:pt x="0" y="72463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a:off x="9221043" y="1650652"/>
            <a:ext cx="7855084" cy="7246315"/>
          </a:xfrm>
          <a:custGeom>
            <a:avLst/>
            <a:gdLst/>
            <a:ahLst/>
            <a:cxnLst/>
            <a:rect l="l" t="t" r="r" b="b"/>
            <a:pathLst>
              <a:path w="7855084" h="7246315">
                <a:moveTo>
                  <a:pt x="0" y="0"/>
                </a:moveTo>
                <a:lnTo>
                  <a:pt x="7855083" y="0"/>
                </a:lnTo>
                <a:lnTo>
                  <a:pt x="7855083" y="7246315"/>
                </a:lnTo>
                <a:lnTo>
                  <a:pt x="0" y="72463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5" name="Group 5"/>
          <p:cNvGrpSpPr/>
          <p:nvPr/>
        </p:nvGrpSpPr>
        <p:grpSpPr>
          <a:xfrm>
            <a:off x="1999416" y="1390033"/>
            <a:ext cx="6244935" cy="1397650"/>
            <a:chOff x="0" y="0"/>
            <a:chExt cx="1644757" cy="368105"/>
          </a:xfrm>
        </p:grpSpPr>
        <p:sp>
          <p:nvSpPr>
            <p:cNvPr id="6" name="Freeform 6"/>
            <p:cNvSpPr/>
            <p:nvPr/>
          </p:nvSpPr>
          <p:spPr>
            <a:xfrm>
              <a:off x="0" y="0"/>
              <a:ext cx="1644757" cy="368105"/>
            </a:xfrm>
            <a:custGeom>
              <a:avLst/>
              <a:gdLst/>
              <a:ahLst/>
              <a:cxnLst/>
              <a:rect l="l" t="t" r="r" b="b"/>
              <a:pathLst>
                <a:path w="1644757" h="368105">
                  <a:moveTo>
                    <a:pt x="63225" y="0"/>
                  </a:moveTo>
                  <a:lnTo>
                    <a:pt x="1581531" y="0"/>
                  </a:lnTo>
                  <a:cubicBezTo>
                    <a:pt x="1616450" y="0"/>
                    <a:pt x="1644757" y="28307"/>
                    <a:pt x="1644757" y="63225"/>
                  </a:cubicBezTo>
                  <a:lnTo>
                    <a:pt x="1644757" y="304880"/>
                  </a:lnTo>
                  <a:cubicBezTo>
                    <a:pt x="1644757" y="339798"/>
                    <a:pt x="1616450" y="368105"/>
                    <a:pt x="1581531" y="368105"/>
                  </a:cubicBezTo>
                  <a:lnTo>
                    <a:pt x="63225" y="368105"/>
                  </a:lnTo>
                  <a:cubicBezTo>
                    <a:pt x="28307" y="368105"/>
                    <a:pt x="0" y="339798"/>
                    <a:pt x="0" y="304880"/>
                  </a:cubicBezTo>
                  <a:lnTo>
                    <a:pt x="0" y="63225"/>
                  </a:lnTo>
                  <a:cubicBezTo>
                    <a:pt x="0" y="28307"/>
                    <a:pt x="28307" y="0"/>
                    <a:pt x="63225" y="0"/>
                  </a:cubicBezTo>
                  <a:close/>
                </a:path>
              </a:pathLst>
            </a:custGeom>
            <a:solidFill>
              <a:srgbClr val="A7AF84"/>
            </a:solidFill>
          </p:spPr>
          <p:txBody>
            <a:bodyPr/>
            <a:lstStyle/>
            <a:p>
              <a:endParaRPr lang="en-GB"/>
            </a:p>
          </p:txBody>
        </p:sp>
        <p:sp>
          <p:nvSpPr>
            <p:cNvPr id="7" name="TextBox 7"/>
            <p:cNvSpPr txBox="1"/>
            <p:nvPr/>
          </p:nvSpPr>
          <p:spPr>
            <a:xfrm>
              <a:off x="0" y="-38100"/>
              <a:ext cx="1644757" cy="40620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026117" y="1390033"/>
            <a:ext cx="6244935" cy="1397650"/>
            <a:chOff x="0" y="0"/>
            <a:chExt cx="1644757" cy="368105"/>
          </a:xfrm>
        </p:grpSpPr>
        <p:sp>
          <p:nvSpPr>
            <p:cNvPr id="9" name="Freeform 9"/>
            <p:cNvSpPr/>
            <p:nvPr/>
          </p:nvSpPr>
          <p:spPr>
            <a:xfrm>
              <a:off x="0" y="0"/>
              <a:ext cx="1644757" cy="368105"/>
            </a:xfrm>
            <a:custGeom>
              <a:avLst/>
              <a:gdLst/>
              <a:ahLst/>
              <a:cxnLst/>
              <a:rect l="l" t="t" r="r" b="b"/>
              <a:pathLst>
                <a:path w="1644757" h="368105">
                  <a:moveTo>
                    <a:pt x="63225" y="0"/>
                  </a:moveTo>
                  <a:lnTo>
                    <a:pt x="1581531" y="0"/>
                  </a:lnTo>
                  <a:cubicBezTo>
                    <a:pt x="1616450" y="0"/>
                    <a:pt x="1644757" y="28307"/>
                    <a:pt x="1644757" y="63225"/>
                  </a:cubicBezTo>
                  <a:lnTo>
                    <a:pt x="1644757" y="304880"/>
                  </a:lnTo>
                  <a:cubicBezTo>
                    <a:pt x="1644757" y="339798"/>
                    <a:pt x="1616450" y="368105"/>
                    <a:pt x="1581531" y="368105"/>
                  </a:cubicBezTo>
                  <a:lnTo>
                    <a:pt x="63225" y="368105"/>
                  </a:lnTo>
                  <a:cubicBezTo>
                    <a:pt x="28307" y="368105"/>
                    <a:pt x="0" y="339798"/>
                    <a:pt x="0" y="304880"/>
                  </a:cubicBezTo>
                  <a:lnTo>
                    <a:pt x="0" y="63225"/>
                  </a:lnTo>
                  <a:cubicBezTo>
                    <a:pt x="0" y="28307"/>
                    <a:pt x="28307" y="0"/>
                    <a:pt x="63225" y="0"/>
                  </a:cubicBezTo>
                  <a:close/>
                </a:path>
              </a:pathLst>
            </a:custGeom>
            <a:solidFill>
              <a:srgbClr val="EAC48E"/>
            </a:solidFill>
          </p:spPr>
          <p:txBody>
            <a:bodyPr/>
            <a:lstStyle/>
            <a:p>
              <a:endParaRPr lang="en-GB"/>
            </a:p>
          </p:txBody>
        </p:sp>
        <p:sp>
          <p:nvSpPr>
            <p:cNvPr id="10" name="TextBox 10"/>
            <p:cNvSpPr txBox="1"/>
            <p:nvPr/>
          </p:nvSpPr>
          <p:spPr>
            <a:xfrm>
              <a:off x="0" y="-38100"/>
              <a:ext cx="1644757" cy="406205"/>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860632" y="7703199"/>
            <a:ext cx="4746076" cy="4582121"/>
          </a:xfrm>
          <a:custGeom>
            <a:avLst/>
            <a:gdLst/>
            <a:ahLst/>
            <a:cxnLst/>
            <a:rect l="l" t="t" r="r" b="b"/>
            <a:pathLst>
              <a:path w="4746076" h="4582121">
                <a:moveTo>
                  <a:pt x="0" y="0"/>
                </a:moveTo>
                <a:lnTo>
                  <a:pt x="4746076" y="0"/>
                </a:lnTo>
                <a:lnTo>
                  <a:pt x="4746076" y="4582121"/>
                </a:lnTo>
                <a:lnTo>
                  <a:pt x="0" y="45821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2" name="Freeform 12"/>
          <p:cNvSpPr/>
          <p:nvPr/>
        </p:nvSpPr>
        <p:spPr>
          <a:xfrm>
            <a:off x="771700" y="6488427"/>
            <a:ext cx="3081371" cy="2946561"/>
          </a:xfrm>
          <a:custGeom>
            <a:avLst/>
            <a:gdLst/>
            <a:ahLst/>
            <a:cxnLst/>
            <a:rect l="l" t="t" r="r" b="b"/>
            <a:pathLst>
              <a:path w="3081371" h="2946561">
                <a:moveTo>
                  <a:pt x="0" y="0"/>
                </a:moveTo>
                <a:lnTo>
                  <a:pt x="3081370" y="0"/>
                </a:lnTo>
                <a:lnTo>
                  <a:pt x="3081370" y="2946561"/>
                </a:lnTo>
                <a:lnTo>
                  <a:pt x="0" y="2946561"/>
                </a:lnTo>
                <a:lnTo>
                  <a:pt x="0" y="0"/>
                </a:lnTo>
                <a:close/>
              </a:path>
            </a:pathLst>
          </a:custGeom>
          <a:blipFill>
            <a:blip r:embed="rId11"/>
            <a:stretch>
              <a:fillRect/>
            </a:stretch>
          </a:blipFill>
        </p:spPr>
        <p:txBody>
          <a:bodyPr/>
          <a:lstStyle/>
          <a:p>
            <a:endParaRPr lang="en-GB"/>
          </a:p>
        </p:txBody>
      </p:sp>
      <p:sp>
        <p:nvSpPr>
          <p:cNvPr id="13" name="Freeform 13"/>
          <p:cNvSpPr/>
          <p:nvPr/>
        </p:nvSpPr>
        <p:spPr>
          <a:xfrm rot="705189">
            <a:off x="15070717" y="805899"/>
            <a:ext cx="2400670" cy="2385666"/>
          </a:xfrm>
          <a:custGeom>
            <a:avLst/>
            <a:gdLst/>
            <a:ahLst/>
            <a:cxnLst/>
            <a:rect l="l" t="t" r="r" b="b"/>
            <a:pathLst>
              <a:path w="2400670" h="2385666">
                <a:moveTo>
                  <a:pt x="0" y="0"/>
                </a:moveTo>
                <a:lnTo>
                  <a:pt x="2400670" y="0"/>
                </a:lnTo>
                <a:lnTo>
                  <a:pt x="2400670" y="2385666"/>
                </a:lnTo>
                <a:lnTo>
                  <a:pt x="0" y="2385666"/>
                </a:lnTo>
                <a:lnTo>
                  <a:pt x="0" y="0"/>
                </a:lnTo>
                <a:close/>
              </a:path>
            </a:pathLst>
          </a:custGeom>
          <a:blipFill>
            <a:blip r:embed="rId12"/>
            <a:stretch>
              <a:fillRect/>
            </a:stretch>
          </a:blipFill>
        </p:spPr>
        <p:txBody>
          <a:bodyPr/>
          <a:lstStyle/>
          <a:p>
            <a:endParaRPr lang="en-GB"/>
          </a:p>
        </p:txBody>
      </p:sp>
      <p:sp>
        <p:nvSpPr>
          <p:cNvPr id="14" name="Freeform 14"/>
          <p:cNvSpPr/>
          <p:nvPr/>
        </p:nvSpPr>
        <p:spPr>
          <a:xfrm rot="-1367339">
            <a:off x="-932723" y="60577"/>
            <a:ext cx="3922847" cy="1825907"/>
          </a:xfrm>
          <a:custGeom>
            <a:avLst/>
            <a:gdLst/>
            <a:ahLst/>
            <a:cxnLst/>
            <a:rect l="l" t="t" r="r" b="b"/>
            <a:pathLst>
              <a:path w="3922847" h="1825907">
                <a:moveTo>
                  <a:pt x="0" y="0"/>
                </a:moveTo>
                <a:lnTo>
                  <a:pt x="3922846" y="0"/>
                </a:lnTo>
                <a:lnTo>
                  <a:pt x="3922846" y="1825907"/>
                </a:lnTo>
                <a:lnTo>
                  <a:pt x="0" y="182590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5" name="Freeform 15"/>
          <p:cNvSpPr/>
          <p:nvPr/>
        </p:nvSpPr>
        <p:spPr>
          <a:xfrm flipH="1">
            <a:off x="14664276" y="7149939"/>
            <a:ext cx="4411579" cy="4114800"/>
          </a:xfrm>
          <a:custGeom>
            <a:avLst/>
            <a:gdLst/>
            <a:ahLst/>
            <a:cxnLst/>
            <a:rect l="l" t="t" r="r" b="b"/>
            <a:pathLst>
              <a:path w="4411579" h="4114800">
                <a:moveTo>
                  <a:pt x="4411579" y="0"/>
                </a:moveTo>
                <a:lnTo>
                  <a:pt x="0" y="0"/>
                </a:lnTo>
                <a:lnTo>
                  <a:pt x="0" y="4114800"/>
                </a:lnTo>
                <a:lnTo>
                  <a:pt x="4411579" y="4114800"/>
                </a:lnTo>
                <a:lnTo>
                  <a:pt x="4411579"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6" name="Freeform 16"/>
          <p:cNvSpPr/>
          <p:nvPr/>
        </p:nvSpPr>
        <p:spPr>
          <a:xfrm flipH="1">
            <a:off x="15581410" y="-1934989"/>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7" name="TextBox 17"/>
          <p:cNvSpPr txBox="1"/>
          <p:nvPr/>
        </p:nvSpPr>
        <p:spPr>
          <a:xfrm>
            <a:off x="2706590" y="1717066"/>
            <a:ext cx="4130992" cy="857885"/>
          </a:xfrm>
          <a:prstGeom prst="rect">
            <a:avLst/>
          </a:prstGeom>
        </p:spPr>
        <p:txBody>
          <a:bodyPr lIns="0" tIns="0" rIns="0" bIns="0" rtlCol="0" anchor="t">
            <a:spAutoFit/>
          </a:bodyPr>
          <a:lstStyle/>
          <a:p>
            <a:pPr algn="ctr">
              <a:lnSpc>
                <a:spcPts val="6399"/>
              </a:lnSpc>
            </a:pPr>
            <a:r>
              <a:rPr lang="en-US" sz="6399">
                <a:solidFill>
                  <a:srgbClr val="FFFBF4"/>
                </a:solidFill>
                <a:latin typeface="Lazydog"/>
                <a:ea typeface="Lazydog"/>
                <a:cs typeface="Lazydog"/>
                <a:sym typeface="Lazydog"/>
              </a:rPr>
              <a:t>Mission</a:t>
            </a:r>
          </a:p>
        </p:txBody>
      </p:sp>
      <p:sp>
        <p:nvSpPr>
          <p:cNvPr id="18" name="TextBox 18"/>
          <p:cNvSpPr txBox="1"/>
          <p:nvPr/>
        </p:nvSpPr>
        <p:spPr>
          <a:xfrm>
            <a:off x="10733291" y="1717066"/>
            <a:ext cx="4848120" cy="857885"/>
          </a:xfrm>
          <a:prstGeom prst="rect">
            <a:avLst/>
          </a:prstGeom>
        </p:spPr>
        <p:txBody>
          <a:bodyPr lIns="0" tIns="0" rIns="0" bIns="0" rtlCol="0" anchor="t">
            <a:spAutoFit/>
          </a:bodyPr>
          <a:lstStyle/>
          <a:p>
            <a:pPr algn="ctr">
              <a:lnSpc>
                <a:spcPts val="6399"/>
              </a:lnSpc>
            </a:pPr>
            <a:r>
              <a:rPr lang="en-US" sz="6399">
                <a:solidFill>
                  <a:srgbClr val="FFFBF4"/>
                </a:solidFill>
                <a:latin typeface="Lazydog"/>
                <a:ea typeface="Lazydog"/>
                <a:cs typeface="Lazydog"/>
                <a:sym typeface="Lazydog"/>
              </a:rPr>
              <a:t>Vision</a:t>
            </a:r>
          </a:p>
        </p:txBody>
      </p:sp>
      <p:sp>
        <p:nvSpPr>
          <p:cNvPr id="19" name="TextBox 19"/>
          <p:cNvSpPr txBox="1"/>
          <p:nvPr/>
        </p:nvSpPr>
        <p:spPr>
          <a:xfrm>
            <a:off x="1834284" y="3344384"/>
            <a:ext cx="6575199" cy="2500685"/>
          </a:xfrm>
          <a:prstGeom prst="rect">
            <a:avLst/>
          </a:prstGeom>
        </p:spPr>
        <p:txBody>
          <a:bodyPr lIns="0" tIns="0" rIns="0" bIns="0" rtlCol="0" anchor="t">
            <a:spAutoFit/>
          </a:bodyPr>
          <a:lstStyle/>
          <a:p>
            <a:pPr algn="ctr">
              <a:lnSpc>
                <a:spcPts val="3919"/>
              </a:lnSpc>
            </a:pPr>
            <a:r>
              <a:rPr lang="en-US" sz="2799" dirty="0">
                <a:solidFill>
                  <a:srgbClr val="6A7E78"/>
                </a:solidFill>
                <a:latin typeface="Lazydog"/>
                <a:ea typeface="Lazydog"/>
                <a:cs typeface="Lazydog"/>
                <a:sym typeface="Lazydog"/>
              </a:rPr>
              <a:t>Develop solutions and risk mitigation initiatives that enable brothers and sister to maintain strong and meaningful sibling bonds</a:t>
            </a:r>
          </a:p>
        </p:txBody>
      </p:sp>
      <p:sp>
        <p:nvSpPr>
          <p:cNvPr id="20" name="TextBox 20"/>
          <p:cNvSpPr txBox="1"/>
          <p:nvPr/>
        </p:nvSpPr>
        <p:spPr>
          <a:xfrm>
            <a:off x="9860985" y="3344384"/>
            <a:ext cx="6575199" cy="2967517"/>
          </a:xfrm>
          <a:prstGeom prst="rect">
            <a:avLst/>
          </a:prstGeom>
        </p:spPr>
        <p:txBody>
          <a:bodyPr lIns="0" tIns="0" rIns="0" bIns="0" rtlCol="0" anchor="t">
            <a:spAutoFit/>
          </a:bodyPr>
          <a:lstStyle/>
          <a:p>
            <a:pPr algn="ctr">
              <a:lnSpc>
                <a:spcPts val="3919"/>
              </a:lnSpc>
            </a:pPr>
            <a:r>
              <a:rPr lang="en-US" sz="2799" dirty="0">
                <a:solidFill>
                  <a:srgbClr val="6A7E78"/>
                </a:solidFill>
                <a:latin typeface="Lazydog"/>
                <a:ea typeface="Lazydog"/>
                <a:cs typeface="Lazydog"/>
                <a:sym typeface="Lazydog"/>
              </a:rPr>
              <a:t>relationships between brothers and sisters will be cherished and protected across decision making and through the culture and values of people who care for them</a:t>
            </a:r>
          </a:p>
        </p:txBody>
      </p:sp>
      <p:pic>
        <p:nvPicPr>
          <p:cNvPr id="22" name="Picture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496800" y="6425713"/>
            <a:ext cx="1446036" cy="4213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3">
              <a:extLst>
                <a:ext uri="{96DAC541-7B7A-43D3-8B79-37D633B846F1}">
                  <asvg:svgBlip xmlns:asvg="http://schemas.microsoft.com/office/drawing/2016/SVG/main" r:embed="rId4"/>
                </a:ext>
              </a:extLst>
            </a:blip>
            <a:stretch>
              <a:fillRect l="-9832" r="-31154"/>
            </a:stretch>
          </a:blipFill>
        </p:spPr>
        <p:txBody>
          <a:bodyPr/>
          <a:lstStyle/>
          <a:p>
            <a:endParaRPr lang="en-GB"/>
          </a:p>
        </p:txBody>
      </p:sp>
      <p:sp>
        <p:nvSpPr>
          <p:cNvPr id="3" name="Freeform 3"/>
          <p:cNvSpPr/>
          <p:nvPr/>
        </p:nvSpPr>
        <p:spPr>
          <a:xfrm>
            <a:off x="1563234" y="1210978"/>
            <a:ext cx="15161532" cy="7865045"/>
          </a:xfrm>
          <a:custGeom>
            <a:avLst/>
            <a:gdLst/>
            <a:ahLst/>
            <a:cxnLst/>
            <a:rect l="l" t="t" r="r" b="b"/>
            <a:pathLst>
              <a:path w="15161532" h="7865045">
                <a:moveTo>
                  <a:pt x="0" y="0"/>
                </a:moveTo>
                <a:lnTo>
                  <a:pt x="15161532" y="0"/>
                </a:lnTo>
                <a:lnTo>
                  <a:pt x="15161532" y="7865044"/>
                </a:lnTo>
                <a:lnTo>
                  <a:pt x="0" y="78650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a:off x="4899590" y="1661268"/>
            <a:ext cx="8095595" cy="2651307"/>
          </a:xfrm>
          <a:custGeom>
            <a:avLst/>
            <a:gdLst/>
            <a:ahLst/>
            <a:cxnLst/>
            <a:rect l="l" t="t" r="r" b="b"/>
            <a:pathLst>
              <a:path w="8095595" h="2651307">
                <a:moveTo>
                  <a:pt x="0" y="0"/>
                </a:moveTo>
                <a:lnTo>
                  <a:pt x="8095596" y="0"/>
                </a:lnTo>
                <a:lnTo>
                  <a:pt x="8095596" y="2651307"/>
                </a:lnTo>
                <a:lnTo>
                  <a:pt x="0" y="26513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 name="Freeform 5"/>
          <p:cNvSpPr/>
          <p:nvPr/>
        </p:nvSpPr>
        <p:spPr>
          <a:xfrm rot="1500695">
            <a:off x="-641343" y="8452786"/>
            <a:ext cx="3898147" cy="1611028"/>
          </a:xfrm>
          <a:custGeom>
            <a:avLst/>
            <a:gdLst/>
            <a:ahLst/>
            <a:cxnLst/>
            <a:rect l="l" t="t" r="r" b="b"/>
            <a:pathLst>
              <a:path w="3898147" h="1611028">
                <a:moveTo>
                  <a:pt x="0" y="0"/>
                </a:moveTo>
                <a:lnTo>
                  <a:pt x="3898147" y="0"/>
                </a:lnTo>
                <a:lnTo>
                  <a:pt x="3898147" y="1611028"/>
                </a:lnTo>
                <a:lnTo>
                  <a:pt x="0" y="16110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6" name="Freeform 6"/>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7" name="Freeform 7"/>
          <p:cNvSpPr/>
          <p:nvPr/>
        </p:nvSpPr>
        <p:spPr>
          <a:xfrm>
            <a:off x="1129774" y="1028700"/>
            <a:ext cx="2537678" cy="3108947"/>
          </a:xfrm>
          <a:custGeom>
            <a:avLst/>
            <a:gdLst/>
            <a:ahLst/>
            <a:cxnLst/>
            <a:rect l="l" t="t" r="r" b="b"/>
            <a:pathLst>
              <a:path w="2537678" h="3108947">
                <a:moveTo>
                  <a:pt x="0" y="0"/>
                </a:moveTo>
                <a:lnTo>
                  <a:pt x="2537678" y="0"/>
                </a:lnTo>
                <a:lnTo>
                  <a:pt x="2537678" y="3108947"/>
                </a:lnTo>
                <a:lnTo>
                  <a:pt x="0" y="3108947"/>
                </a:lnTo>
                <a:lnTo>
                  <a:pt x="0" y="0"/>
                </a:lnTo>
                <a:close/>
              </a:path>
            </a:pathLst>
          </a:custGeom>
          <a:blipFill>
            <a:blip r:embed="rId13"/>
            <a:stretch>
              <a:fillRect/>
            </a:stretch>
          </a:blipFill>
        </p:spPr>
        <p:txBody>
          <a:bodyPr/>
          <a:lstStyle/>
          <a:p>
            <a:endParaRPr lang="en-GB"/>
          </a:p>
        </p:txBody>
      </p:sp>
      <p:sp>
        <p:nvSpPr>
          <p:cNvPr id="8" name="Freeform 8"/>
          <p:cNvSpPr/>
          <p:nvPr/>
        </p:nvSpPr>
        <p:spPr>
          <a:xfrm>
            <a:off x="13630907" y="6291092"/>
            <a:ext cx="3110820" cy="2745299"/>
          </a:xfrm>
          <a:custGeom>
            <a:avLst/>
            <a:gdLst/>
            <a:ahLst/>
            <a:cxnLst/>
            <a:rect l="l" t="t" r="r" b="b"/>
            <a:pathLst>
              <a:path w="3110820" h="2745299">
                <a:moveTo>
                  <a:pt x="0" y="0"/>
                </a:moveTo>
                <a:lnTo>
                  <a:pt x="3110820" y="0"/>
                </a:lnTo>
                <a:lnTo>
                  <a:pt x="3110820" y="2745299"/>
                </a:lnTo>
                <a:lnTo>
                  <a:pt x="0" y="2745299"/>
                </a:lnTo>
                <a:lnTo>
                  <a:pt x="0" y="0"/>
                </a:lnTo>
                <a:close/>
              </a:path>
            </a:pathLst>
          </a:custGeom>
          <a:blipFill>
            <a:blip r:embed="rId14"/>
            <a:stretch>
              <a:fillRect/>
            </a:stretch>
          </a:blipFill>
        </p:spPr>
        <p:txBody>
          <a:bodyPr/>
          <a:lstStyle/>
          <a:p>
            <a:endParaRPr lang="en-GB"/>
          </a:p>
        </p:txBody>
      </p:sp>
      <p:sp>
        <p:nvSpPr>
          <p:cNvPr id="9" name="Freeform 9"/>
          <p:cNvSpPr/>
          <p:nvPr/>
        </p:nvSpPr>
        <p:spPr>
          <a:xfrm rot="-400247">
            <a:off x="1239525" y="5954829"/>
            <a:ext cx="2391642" cy="2952645"/>
          </a:xfrm>
          <a:custGeom>
            <a:avLst/>
            <a:gdLst/>
            <a:ahLst/>
            <a:cxnLst/>
            <a:rect l="l" t="t" r="r" b="b"/>
            <a:pathLst>
              <a:path w="2391642" h="2952645">
                <a:moveTo>
                  <a:pt x="0" y="0"/>
                </a:moveTo>
                <a:lnTo>
                  <a:pt x="2391642" y="0"/>
                </a:lnTo>
                <a:lnTo>
                  <a:pt x="2391642" y="2952645"/>
                </a:lnTo>
                <a:lnTo>
                  <a:pt x="0" y="2952645"/>
                </a:lnTo>
                <a:lnTo>
                  <a:pt x="0" y="0"/>
                </a:lnTo>
                <a:close/>
              </a:path>
            </a:pathLst>
          </a:custGeom>
          <a:blipFill>
            <a:blip r:embed="rId15"/>
            <a:stretch>
              <a:fillRect/>
            </a:stretch>
          </a:blipFill>
        </p:spPr>
        <p:txBody>
          <a:bodyPr/>
          <a:lstStyle/>
          <a:p>
            <a:endParaRPr lang="en-GB"/>
          </a:p>
        </p:txBody>
      </p:sp>
      <p:sp>
        <p:nvSpPr>
          <p:cNvPr id="10" name="Freeform 10"/>
          <p:cNvSpPr/>
          <p:nvPr/>
        </p:nvSpPr>
        <p:spPr>
          <a:xfrm rot="5735027" flipH="1">
            <a:off x="15395029" y="6983601"/>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1" name="Freeform 1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2" name="Freeform 12"/>
          <p:cNvSpPr/>
          <p:nvPr/>
        </p:nvSpPr>
        <p:spPr>
          <a:xfrm rot="783578">
            <a:off x="14263967" y="1461660"/>
            <a:ext cx="2024106" cy="2431359"/>
          </a:xfrm>
          <a:custGeom>
            <a:avLst/>
            <a:gdLst/>
            <a:ahLst/>
            <a:cxnLst/>
            <a:rect l="l" t="t" r="r" b="b"/>
            <a:pathLst>
              <a:path w="2024106" h="2431359">
                <a:moveTo>
                  <a:pt x="0" y="0"/>
                </a:moveTo>
                <a:lnTo>
                  <a:pt x="2024107" y="0"/>
                </a:lnTo>
                <a:lnTo>
                  <a:pt x="2024107" y="2431359"/>
                </a:lnTo>
                <a:lnTo>
                  <a:pt x="0" y="2431359"/>
                </a:lnTo>
                <a:lnTo>
                  <a:pt x="0" y="0"/>
                </a:lnTo>
                <a:close/>
              </a:path>
            </a:pathLst>
          </a:custGeom>
          <a:blipFill>
            <a:blip r:embed="rId20"/>
            <a:stretch>
              <a:fillRect/>
            </a:stretch>
          </a:blipFill>
        </p:spPr>
        <p:txBody>
          <a:bodyPr/>
          <a:lstStyle/>
          <a:p>
            <a:endParaRPr lang="en-GB"/>
          </a:p>
        </p:txBody>
      </p:sp>
      <p:sp>
        <p:nvSpPr>
          <p:cNvPr id="13" name="TextBox 13"/>
          <p:cNvSpPr txBox="1"/>
          <p:nvPr/>
        </p:nvSpPr>
        <p:spPr>
          <a:xfrm>
            <a:off x="5523217" y="2395312"/>
            <a:ext cx="7241566" cy="954405"/>
          </a:xfrm>
          <a:prstGeom prst="rect">
            <a:avLst/>
          </a:prstGeom>
        </p:spPr>
        <p:txBody>
          <a:bodyPr lIns="0" tIns="0" rIns="0" bIns="0" rtlCol="0" anchor="t">
            <a:spAutoFit/>
          </a:bodyPr>
          <a:lstStyle/>
          <a:p>
            <a:pPr algn="ctr">
              <a:lnSpc>
                <a:spcPts val="7199"/>
              </a:lnSpc>
            </a:pPr>
            <a:r>
              <a:rPr lang="en-US" sz="7199" dirty="0">
                <a:solidFill>
                  <a:srgbClr val="6A7E78"/>
                </a:solidFill>
                <a:latin typeface="Lazydog"/>
                <a:ea typeface="Lazydog"/>
                <a:cs typeface="Lazydog"/>
                <a:sym typeface="Lazydog"/>
              </a:rPr>
              <a:t>task</a:t>
            </a:r>
          </a:p>
        </p:txBody>
      </p:sp>
      <p:sp>
        <p:nvSpPr>
          <p:cNvPr id="14" name="TextBox 14"/>
          <p:cNvSpPr txBox="1"/>
          <p:nvPr/>
        </p:nvSpPr>
        <p:spPr>
          <a:xfrm>
            <a:off x="2916108" y="4782438"/>
            <a:ext cx="12455785" cy="2667397"/>
          </a:xfrm>
          <a:prstGeom prst="rect">
            <a:avLst/>
          </a:prstGeom>
        </p:spPr>
        <p:txBody>
          <a:bodyPr lIns="0" tIns="0" rIns="0" bIns="0" rtlCol="0" anchor="t">
            <a:spAutoFit/>
          </a:bodyPr>
          <a:lstStyle/>
          <a:p>
            <a:pPr algn="ctr">
              <a:lnSpc>
                <a:spcPts val="5179"/>
              </a:lnSpc>
            </a:pPr>
            <a:r>
              <a:rPr lang="en-US" sz="5400" dirty="0">
                <a:solidFill>
                  <a:srgbClr val="6A7E78"/>
                </a:solidFill>
                <a:latin typeface="Lazydog"/>
                <a:ea typeface="Lazydog"/>
                <a:cs typeface="Lazydog"/>
                <a:sym typeface="Lazydog"/>
              </a:rPr>
              <a:t>Write down a word you think </a:t>
            </a:r>
          </a:p>
          <a:p>
            <a:pPr algn="ctr">
              <a:lnSpc>
                <a:spcPts val="5179"/>
              </a:lnSpc>
            </a:pPr>
            <a:r>
              <a:rPr lang="en-US" sz="5400" dirty="0">
                <a:solidFill>
                  <a:srgbClr val="6A7E78"/>
                </a:solidFill>
                <a:latin typeface="Lazydog"/>
                <a:ea typeface="Lazydog"/>
                <a:cs typeface="Lazydog"/>
                <a:sym typeface="Lazydog"/>
              </a:rPr>
              <a:t>would describe a sibling bond </a:t>
            </a:r>
          </a:p>
          <a:p>
            <a:pPr algn="ctr">
              <a:lnSpc>
                <a:spcPts val="5179"/>
              </a:lnSpc>
            </a:pPr>
            <a:endParaRPr lang="en-US" sz="5400" dirty="0">
              <a:solidFill>
                <a:srgbClr val="6A7E78"/>
              </a:solidFill>
              <a:latin typeface="Lazydog"/>
              <a:ea typeface="Lazydog"/>
              <a:cs typeface="Lazydog"/>
              <a:sym typeface="Lazydog"/>
            </a:endParaRPr>
          </a:p>
          <a:p>
            <a:pPr algn="ctr">
              <a:lnSpc>
                <a:spcPts val="5179"/>
              </a:lnSpc>
            </a:pPr>
            <a:r>
              <a:rPr lang="en-US" sz="5400" dirty="0">
                <a:solidFill>
                  <a:srgbClr val="6A7E78"/>
                </a:solidFill>
                <a:latin typeface="Lazydog"/>
                <a:ea typeface="Lazydog"/>
                <a:cs typeface="Lazydog"/>
                <a:sym typeface="Lazydog"/>
              </a:rPr>
              <a:t>Share this with the group</a:t>
            </a:r>
          </a:p>
        </p:txBody>
      </p:sp>
    </p:spTree>
    <p:extLst>
      <p:ext uri="{BB962C8B-B14F-4D97-AF65-F5344CB8AC3E}">
        <p14:creationId xmlns:p14="http://schemas.microsoft.com/office/powerpoint/2010/main" val="317576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4">
              <a:extLst>
                <a:ext uri="{96DAC541-7B7A-43D3-8B79-37D633B846F1}">
                  <asvg:svgBlip xmlns:asvg="http://schemas.microsoft.com/office/drawing/2016/SVG/main" r:embed="rId5"/>
                </a:ext>
              </a:extLst>
            </a:blip>
            <a:stretch>
              <a:fillRect l="-9832" r="-31154"/>
            </a:stretch>
          </a:blipFill>
        </p:spPr>
        <p:txBody>
          <a:bodyPr/>
          <a:lstStyle/>
          <a:p>
            <a:endParaRPr lang="en-GB"/>
          </a:p>
        </p:txBody>
      </p:sp>
      <p:sp>
        <p:nvSpPr>
          <p:cNvPr id="3" name="Freeform 3"/>
          <p:cNvSpPr/>
          <p:nvPr/>
        </p:nvSpPr>
        <p:spPr>
          <a:xfrm>
            <a:off x="1563234" y="1210978"/>
            <a:ext cx="15161532" cy="7865045"/>
          </a:xfrm>
          <a:custGeom>
            <a:avLst/>
            <a:gdLst/>
            <a:ahLst/>
            <a:cxnLst/>
            <a:rect l="l" t="t" r="r" b="b"/>
            <a:pathLst>
              <a:path w="15161532" h="7865045">
                <a:moveTo>
                  <a:pt x="0" y="0"/>
                </a:moveTo>
                <a:lnTo>
                  <a:pt x="15161532" y="0"/>
                </a:lnTo>
                <a:lnTo>
                  <a:pt x="15161532" y="7865044"/>
                </a:lnTo>
                <a:lnTo>
                  <a:pt x="0" y="78650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4" name="Freeform 4"/>
          <p:cNvSpPr/>
          <p:nvPr/>
        </p:nvSpPr>
        <p:spPr>
          <a:xfrm>
            <a:off x="4899590" y="1661268"/>
            <a:ext cx="8095595" cy="2651307"/>
          </a:xfrm>
          <a:custGeom>
            <a:avLst/>
            <a:gdLst/>
            <a:ahLst/>
            <a:cxnLst/>
            <a:rect l="l" t="t" r="r" b="b"/>
            <a:pathLst>
              <a:path w="8095595" h="2651307">
                <a:moveTo>
                  <a:pt x="0" y="0"/>
                </a:moveTo>
                <a:lnTo>
                  <a:pt x="8095596" y="0"/>
                </a:lnTo>
                <a:lnTo>
                  <a:pt x="8095596" y="2651307"/>
                </a:lnTo>
                <a:lnTo>
                  <a:pt x="0" y="26513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5" name="Freeform 5"/>
          <p:cNvSpPr/>
          <p:nvPr/>
        </p:nvSpPr>
        <p:spPr>
          <a:xfrm rot="1500695">
            <a:off x="-641343" y="8452786"/>
            <a:ext cx="3898147" cy="1611028"/>
          </a:xfrm>
          <a:custGeom>
            <a:avLst/>
            <a:gdLst/>
            <a:ahLst/>
            <a:cxnLst/>
            <a:rect l="l" t="t" r="r" b="b"/>
            <a:pathLst>
              <a:path w="3898147" h="1611028">
                <a:moveTo>
                  <a:pt x="0" y="0"/>
                </a:moveTo>
                <a:lnTo>
                  <a:pt x="3898147" y="0"/>
                </a:lnTo>
                <a:lnTo>
                  <a:pt x="3898147" y="1611028"/>
                </a:lnTo>
                <a:lnTo>
                  <a:pt x="0" y="16110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6" name="Freeform 6"/>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7" name="Freeform 7"/>
          <p:cNvSpPr/>
          <p:nvPr/>
        </p:nvSpPr>
        <p:spPr>
          <a:xfrm>
            <a:off x="1129774" y="1028700"/>
            <a:ext cx="2537678" cy="3108947"/>
          </a:xfrm>
          <a:custGeom>
            <a:avLst/>
            <a:gdLst/>
            <a:ahLst/>
            <a:cxnLst/>
            <a:rect l="l" t="t" r="r" b="b"/>
            <a:pathLst>
              <a:path w="2537678" h="3108947">
                <a:moveTo>
                  <a:pt x="0" y="0"/>
                </a:moveTo>
                <a:lnTo>
                  <a:pt x="2537678" y="0"/>
                </a:lnTo>
                <a:lnTo>
                  <a:pt x="2537678" y="3108947"/>
                </a:lnTo>
                <a:lnTo>
                  <a:pt x="0" y="3108947"/>
                </a:lnTo>
                <a:lnTo>
                  <a:pt x="0" y="0"/>
                </a:lnTo>
                <a:close/>
              </a:path>
            </a:pathLst>
          </a:custGeom>
          <a:blipFill>
            <a:blip r:embed="rId14"/>
            <a:stretch>
              <a:fillRect/>
            </a:stretch>
          </a:blipFill>
        </p:spPr>
        <p:txBody>
          <a:bodyPr/>
          <a:lstStyle/>
          <a:p>
            <a:endParaRPr lang="en-GB"/>
          </a:p>
        </p:txBody>
      </p:sp>
      <p:sp>
        <p:nvSpPr>
          <p:cNvPr id="8" name="Freeform 8"/>
          <p:cNvSpPr/>
          <p:nvPr/>
        </p:nvSpPr>
        <p:spPr>
          <a:xfrm>
            <a:off x="13630907" y="6291092"/>
            <a:ext cx="3110820" cy="2745299"/>
          </a:xfrm>
          <a:custGeom>
            <a:avLst/>
            <a:gdLst/>
            <a:ahLst/>
            <a:cxnLst/>
            <a:rect l="l" t="t" r="r" b="b"/>
            <a:pathLst>
              <a:path w="3110820" h="2745299">
                <a:moveTo>
                  <a:pt x="0" y="0"/>
                </a:moveTo>
                <a:lnTo>
                  <a:pt x="3110820" y="0"/>
                </a:lnTo>
                <a:lnTo>
                  <a:pt x="3110820" y="2745299"/>
                </a:lnTo>
                <a:lnTo>
                  <a:pt x="0" y="2745299"/>
                </a:lnTo>
                <a:lnTo>
                  <a:pt x="0" y="0"/>
                </a:lnTo>
                <a:close/>
              </a:path>
            </a:pathLst>
          </a:custGeom>
          <a:blipFill>
            <a:blip r:embed="rId15"/>
            <a:stretch>
              <a:fillRect/>
            </a:stretch>
          </a:blipFill>
        </p:spPr>
        <p:txBody>
          <a:bodyPr/>
          <a:lstStyle/>
          <a:p>
            <a:endParaRPr lang="en-GB"/>
          </a:p>
        </p:txBody>
      </p:sp>
      <p:sp>
        <p:nvSpPr>
          <p:cNvPr id="9" name="Freeform 9"/>
          <p:cNvSpPr/>
          <p:nvPr/>
        </p:nvSpPr>
        <p:spPr>
          <a:xfrm rot="-400247">
            <a:off x="1239525" y="5954829"/>
            <a:ext cx="2391642" cy="2952645"/>
          </a:xfrm>
          <a:custGeom>
            <a:avLst/>
            <a:gdLst/>
            <a:ahLst/>
            <a:cxnLst/>
            <a:rect l="l" t="t" r="r" b="b"/>
            <a:pathLst>
              <a:path w="2391642" h="2952645">
                <a:moveTo>
                  <a:pt x="0" y="0"/>
                </a:moveTo>
                <a:lnTo>
                  <a:pt x="2391642" y="0"/>
                </a:lnTo>
                <a:lnTo>
                  <a:pt x="2391642" y="2952645"/>
                </a:lnTo>
                <a:lnTo>
                  <a:pt x="0" y="2952645"/>
                </a:lnTo>
                <a:lnTo>
                  <a:pt x="0" y="0"/>
                </a:lnTo>
                <a:close/>
              </a:path>
            </a:pathLst>
          </a:custGeom>
          <a:blipFill>
            <a:blip r:embed="rId16"/>
            <a:stretch>
              <a:fillRect/>
            </a:stretch>
          </a:blipFill>
        </p:spPr>
        <p:txBody>
          <a:bodyPr/>
          <a:lstStyle/>
          <a:p>
            <a:endParaRPr lang="en-GB"/>
          </a:p>
        </p:txBody>
      </p:sp>
      <p:sp>
        <p:nvSpPr>
          <p:cNvPr id="10" name="Freeform 10"/>
          <p:cNvSpPr/>
          <p:nvPr/>
        </p:nvSpPr>
        <p:spPr>
          <a:xfrm rot="5735027" flipH="1">
            <a:off x="15395029" y="6983601"/>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1" name="Freeform 1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2" name="Freeform 12"/>
          <p:cNvSpPr/>
          <p:nvPr/>
        </p:nvSpPr>
        <p:spPr>
          <a:xfrm rot="783578">
            <a:off x="14263967" y="1461660"/>
            <a:ext cx="2024106" cy="2431359"/>
          </a:xfrm>
          <a:custGeom>
            <a:avLst/>
            <a:gdLst/>
            <a:ahLst/>
            <a:cxnLst/>
            <a:rect l="l" t="t" r="r" b="b"/>
            <a:pathLst>
              <a:path w="2024106" h="2431359">
                <a:moveTo>
                  <a:pt x="0" y="0"/>
                </a:moveTo>
                <a:lnTo>
                  <a:pt x="2024107" y="0"/>
                </a:lnTo>
                <a:lnTo>
                  <a:pt x="2024107" y="2431359"/>
                </a:lnTo>
                <a:lnTo>
                  <a:pt x="0" y="2431359"/>
                </a:lnTo>
                <a:lnTo>
                  <a:pt x="0" y="0"/>
                </a:lnTo>
                <a:close/>
              </a:path>
            </a:pathLst>
          </a:custGeom>
          <a:blipFill>
            <a:blip r:embed="rId21"/>
            <a:stretch>
              <a:fillRect/>
            </a:stretch>
          </a:blipFill>
        </p:spPr>
        <p:txBody>
          <a:bodyPr/>
          <a:lstStyle/>
          <a:p>
            <a:endParaRPr lang="en-GB"/>
          </a:p>
        </p:txBody>
      </p:sp>
      <p:sp>
        <p:nvSpPr>
          <p:cNvPr id="13" name="TextBox 13"/>
          <p:cNvSpPr txBox="1"/>
          <p:nvPr/>
        </p:nvSpPr>
        <p:spPr>
          <a:xfrm>
            <a:off x="5326604" y="1948817"/>
            <a:ext cx="7241566" cy="1756122"/>
          </a:xfrm>
          <a:prstGeom prst="rect">
            <a:avLst/>
          </a:prstGeom>
        </p:spPr>
        <p:txBody>
          <a:bodyPr lIns="0" tIns="0" rIns="0" bIns="0" rtlCol="0" anchor="t">
            <a:spAutoFit/>
          </a:bodyPr>
          <a:lstStyle/>
          <a:p>
            <a:pPr algn="ctr">
              <a:lnSpc>
                <a:spcPts val="7199"/>
              </a:lnSpc>
            </a:pPr>
            <a:r>
              <a:rPr lang="en-US" sz="4400" dirty="0">
                <a:solidFill>
                  <a:srgbClr val="6A7E78"/>
                </a:solidFill>
                <a:latin typeface="Lazydog"/>
                <a:ea typeface="Lazydog"/>
                <a:cs typeface="Lazydog"/>
                <a:sym typeface="Lazydog"/>
              </a:rPr>
              <a:t>TV’s most famous </a:t>
            </a:r>
          </a:p>
          <a:p>
            <a:pPr algn="ctr">
              <a:lnSpc>
                <a:spcPts val="7199"/>
              </a:lnSpc>
            </a:pPr>
            <a:r>
              <a:rPr lang="en-US" sz="4400" dirty="0">
                <a:solidFill>
                  <a:srgbClr val="6A7E78"/>
                </a:solidFill>
                <a:latin typeface="Lazydog"/>
                <a:ea typeface="Lazydog"/>
                <a:cs typeface="Lazydog"/>
                <a:sym typeface="Lazydog"/>
              </a:rPr>
              <a:t>sibling rivalry</a:t>
            </a:r>
          </a:p>
        </p:txBody>
      </p:sp>
      <p:pic>
        <p:nvPicPr>
          <p:cNvPr id="16" name="xa_k9cGMqOM"/>
          <p:cNvPicPr>
            <a:picLocks noRot="1" noChangeAspect="1"/>
          </p:cNvPicPr>
          <p:nvPr>
            <a:videoFile r:link="rId1"/>
          </p:nvPr>
        </p:nvPicPr>
        <p:blipFill>
          <a:blip r:embed="rId22"/>
          <a:stretch>
            <a:fillRect/>
          </a:stretch>
        </p:blipFill>
        <p:spPr>
          <a:xfrm>
            <a:off x="6333347" y="4600124"/>
            <a:ext cx="6234823" cy="3507088"/>
          </a:xfrm>
          <a:prstGeom prst="rect">
            <a:avLst/>
          </a:prstGeom>
        </p:spPr>
      </p:pic>
    </p:spTree>
    <p:extLst>
      <p:ext uri="{BB962C8B-B14F-4D97-AF65-F5344CB8AC3E}">
        <p14:creationId xmlns:p14="http://schemas.microsoft.com/office/powerpoint/2010/main" val="58380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3">
              <a:extLst>
                <a:ext uri="{96DAC541-7B7A-43D3-8B79-37D633B846F1}">
                  <asvg:svgBlip xmlns:asvg="http://schemas.microsoft.com/office/drawing/2016/SVG/main" r:embed="rId4"/>
                </a:ext>
              </a:extLst>
            </a:blip>
            <a:stretch>
              <a:fillRect l="-9832" r="-31154"/>
            </a:stretch>
          </a:blipFill>
        </p:spPr>
        <p:txBody>
          <a:bodyPr/>
          <a:lstStyle/>
          <a:p>
            <a:endParaRPr lang="en-GB"/>
          </a:p>
        </p:txBody>
      </p:sp>
      <p:sp>
        <p:nvSpPr>
          <p:cNvPr id="3" name="Freeform 3"/>
          <p:cNvSpPr/>
          <p:nvPr/>
        </p:nvSpPr>
        <p:spPr>
          <a:xfrm>
            <a:off x="4691381" y="1028700"/>
            <a:ext cx="8905238" cy="2916465"/>
          </a:xfrm>
          <a:custGeom>
            <a:avLst/>
            <a:gdLst/>
            <a:ahLst/>
            <a:cxnLst/>
            <a:rect l="l" t="t" r="r" b="b"/>
            <a:pathLst>
              <a:path w="8905238" h="2916465">
                <a:moveTo>
                  <a:pt x="0" y="0"/>
                </a:moveTo>
                <a:lnTo>
                  <a:pt x="8905238" y="0"/>
                </a:lnTo>
                <a:lnTo>
                  <a:pt x="8905238" y="2916465"/>
                </a:lnTo>
                <a:lnTo>
                  <a:pt x="0" y="29164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a:off x="1321798" y="4375813"/>
            <a:ext cx="5054549" cy="4330064"/>
          </a:xfrm>
          <a:custGeom>
            <a:avLst/>
            <a:gdLst/>
            <a:ahLst/>
            <a:cxnLst/>
            <a:rect l="l" t="t" r="r" b="b"/>
            <a:pathLst>
              <a:path w="5054549" h="4330064">
                <a:moveTo>
                  <a:pt x="0" y="0"/>
                </a:moveTo>
                <a:lnTo>
                  <a:pt x="5054549" y="0"/>
                </a:lnTo>
                <a:lnTo>
                  <a:pt x="5054549" y="4330064"/>
                </a:lnTo>
                <a:lnTo>
                  <a:pt x="0" y="43300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 name="Freeform 5"/>
          <p:cNvSpPr/>
          <p:nvPr/>
        </p:nvSpPr>
        <p:spPr>
          <a:xfrm>
            <a:off x="6617979" y="4375813"/>
            <a:ext cx="5054549" cy="4330064"/>
          </a:xfrm>
          <a:custGeom>
            <a:avLst/>
            <a:gdLst/>
            <a:ahLst/>
            <a:cxnLst/>
            <a:rect l="l" t="t" r="r" b="b"/>
            <a:pathLst>
              <a:path w="5054549" h="4330064">
                <a:moveTo>
                  <a:pt x="0" y="0"/>
                </a:moveTo>
                <a:lnTo>
                  <a:pt x="5054549" y="0"/>
                </a:lnTo>
                <a:lnTo>
                  <a:pt x="5054549" y="4330064"/>
                </a:lnTo>
                <a:lnTo>
                  <a:pt x="0" y="43300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6" name="Freeform 6"/>
          <p:cNvSpPr/>
          <p:nvPr/>
        </p:nvSpPr>
        <p:spPr>
          <a:xfrm>
            <a:off x="11910653" y="4375813"/>
            <a:ext cx="5054549" cy="4330064"/>
          </a:xfrm>
          <a:custGeom>
            <a:avLst/>
            <a:gdLst/>
            <a:ahLst/>
            <a:cxnLst/>
            <a:rect l="l" t="t" r="r" b="b"/>
            <a:pathLst>
              <a:path w="5054549" h="4330064">
                <a:moveTo>
                  <a:pt x="0" y="0"/>
                </a:moveTo>
                <a:lnTo>
                  <a:pt x="5054549" y="0"/>
                </a:lnTo>
                <a:lnTo>
                  <a:pt x="5054549" y="4330064"/>
                </a:lnTo>
                <a:lnTo>
                  <a:pt x="0" y="433006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7" name="AutoShape 7"/>
          <p:cNvSpPr/>
          <p:nvPr/>
        </p:nvSpPr>
        <p:spPr>
          <a:xfrm>
            <a:off x="2093089" y="5810755"/>
            <a:ext cx="2133129" cy="0"/>
          </a:xfrm>
          <a:prstGeom prst="line">
            <a:avLst/>
          </a:prstGeom>
          <a:ln w="38100" cap="flat">
            <a:solidFill>
              <a:srgbClr val="6A7E78"/>
            </a:solidFill>
            <a:prstDash val="lgDash"/>
            <a:headEnd type="none" w="sm" len="sm"/>
            <a:tailEnd type="none" w="sm" len="sm"/>
          </a:ln>
        </p:spPr>
        <p:txBody>
          <a:bodyPr/>
          <a:lstStyle/>
          <a:p>
            <a:endParaRPr lang="en-GB"/>
          </a:p>
        </p:txBody>
      </p:sp>
      <p:sp>
        <p:nvSpPr>
          <p:cNvPr id="8" name="AutoShape 8"/>
          <p:cNvSpPr/>
          <p:nvPr/>
        </p:nvSpPr>
        <p:spPr>
          <a:xfrm>
            <a:off x="7433295" y="5829805"/>
            <a:ext cx="2133129" cy="0"/>
          </a:xfrm>
          <a:prstGeom prst="line">
            <a:avLst/>
          </a:prstGeom>
          <a:ln w="38100" cap="flat">
            <a:solidFill>
              <a:srgbClr val="6A7E78"/>
            </a:solidFill>
            <a:prstDash val="lgDash"/>
            <a:headEnd type="none" w="sm" len="sm"/>
            <a:tailEnd type="none" w="sm" len="sm"/>
          </a:ln>
        </p:spPr>
        <p:txBody>
          <a:bodyPr/>
          <a:lstStyle/>
          <a:p>
            <a:endParaRPr lang="en-GB"/>
          </a:p>
        </p:txBody>
      </p:sp>
      <p:sp>
        <p:nvSpPr>
          <p:cNvPr id="9" name="AutoShape 9"/>
          <p:cNvSpPr/>
          <p:nvPr/>
        </p:nvSpPr>
        <p:spPr>
          <a:xfrm>
            <a:off x="12640169" y="5867905"/>
            <a:ext cx="2133129" cy="0"/>
          </a:xfrm>
          <a:prstGeom prst="line">
            <a:avLst/>
          </a:prstGeom>
          <a:ln w="38100" cap="flat">
            <a:solidFill>
              <a:srgbClr val="6A7E78"/>
            </a:solidFill>
            <a:prstDash val="lgDash"/>
            <a:headEnd type="none" w="sm" len="sm"/>
            <a:tailEnd type="none" w="sm" len="sm"/>
          </a:ln>
        </p:spPr>
        <p:txBody>
          <a:bodyPr/>
          <a:lstStyle/>
          <a:p>
            <a:endParaRPr lang="en-GB"/>
          </a:p>
        </p:txBody>
      </p:sp>
      <p:sp>
        <p:nvSpPr>
          <p:cNvPr id="10" name="Freeform 10"/>
          <p:cNvSpPr/>
          <p:nvPr/>
        </p:nvSpPr>
        <p:spPr>
          <a:xfrm rot="869256">
            <a:off x="14422226" y="-407312"/>
            <a:ext cx="4361353" cy="3679891"/>
          </a:xfrm>
          <a:custGeom>
            <a:avLst/>
            <a:gdLst/>
            <a:ahLst/>
            <a:cxnLst/>
            <a:rect l="l" t="t" r="r" b="b"/>
            <a:pathLst>
              <a:path w="4361353" h="3679891">
                <a:moveTo>
                  <a:pt x="0" y="0"/>
                </a:moveTo>
                <a:lnTo>
                  <a:pt x="4361353" y="0"/>
                </a:lnTo>
                <a:lnTo>
                  <a:pt x="4361353" y="3679891"/>
                </a:lnTo>
                <a:lnTo>
                  <a:pt x="0" y="3679891"/>
                </a:lnTo>
                <a:lnTo>
                  <a:pt x="0" y="0"/>
                </a:lnTo>
                <a:close/>
              </a:path>
            </a:pathLst>
          </a:custGeom>
          <a:blipFill>
            <a:blip r:embed="rId13"/>
            <a:stretch>
              <a:fillRect/>
            </a:stretch>
          </a:blipFill>
        </p:spPr>
        <p:txBody>
          <a:bodyPr/>
          <a:lstStyle/>
          <a:p>
            <a:endParaRPr lang="en-GB"/>
          </a:p>
        </p:txBody>
      </p:sp>
      <p:sp>
        <p:nvSpPr>
          <p:cNvPr id="11" name="Freeform 11"/>
          <p:cNvSpPr/>
          <p:nvPr/>
        </p:nvSpPr>
        <p:spPr>
          <a:xfrm>
            <a:off x="-471382" y="7121992"/>
            <a:ext cx="3248729" cy="3357860"/>
          </a:xfrm>
          <a:custGeom>
            <a:avLst/>
            <a:gdLst/>
            <a:ahLst/>
            <a:cxnLst/>
            <a:rect l="l" t="t" r="r" b="b"/>
            <a:pathLst>
              <a:path w="3248729" h="3357860">
                <a:moveTo>
                  <a:pt x="0" y="0"/>
                </a:moveTo>
                <a:lnTo>
                  <a:pt x="3248729" y="0"/>
                </a:lnTo>
                <a:lnTo>
                  <a:pt x="3248729" y="3357860"/>
                </a:lnTo>
                <a:lnTo>
                  <a:pt x="0" y="3357860"/>
                </a:lnTo>
                <a:lnTo>
                  <a:pt x="0" y="0"/>
                </a:lnTo>
                <a:close/>
              </a:path>
            </a:pathLst>
          </a:custGeom>
          <a:blipFill>
            <a:blip r:embed="rId14"/>
            <a:stretch>
              <a:fillRect/>
            </a:stretch>
          </a:blipFill>
        </p:spPr>
        <p:txBody>
          <a:bodyPr/>
          <a:lstStyle/>
          <a:p>
            <a:endParaRPr lang="en-GB"/>
          </a:p>
        </p:txBody>
      </p:sp>
      <p:sp>
        <p:nvSpPr>
          <p:cNvPr id="12" name="Freeform 12"/>
          <p:cNvSpPr/>
          <p:nvPr/>
        </p:nvSpPr>
        <p:spPr>
          <a:xfrm rot="-789047">
            <a:off x="1773338" y="1516364"/>
            <a:ext cx="1914447" cy="1941138"/>
          </a:xfrm>
          <a:custGeom>
            <a:avLst/>
            <a:gdLst/>
            <a:ahLst/>
            <a:cxnLst/>
            <a:rect l="l" t="t" r="r" b="b"/>
            <a:pathLst>
              <a:path w="1914447" h="1941138">
                <a:moveTo>
                  <a:pt x="0" y="0"/>
                </a:moveTo>
                <a:lnTo>
                  <a:pt x="1914447" y="0"/>
                </a:lnTo>
                <a:lnTo>
                  <a:pt x="1914447" y="1941138"/>
                </a:lnTo>
                <a:lnTo>
                  <a:pt x="0" y="1941138"/>
                </a:lnTo>
                <a:lnTo>
                  <a:pt x="0" y="0"/>
                </a:lnTo>
                <a:close/>
              </a:path>
            </a:pathLst>
          </a:custGeom>
          <a:blipFill>
            <a:blip r:embed="rId15"/>
            <a:stretch>
              <a:fillRect/>
            </a:stretch>
          </a:blipFill>
        </p:spPr>
        <p:txBody>
          <a:bodyPr/>
          <a:lstStyle/>
          <a:p>
            <a:endParaRPr lang="en-GB"/>
          </a:p>
        </p:txBody>
      </p:sp>
      <p:sp>
        <p:nvSpPr>
          <p:cNvPr id="13" name="Freeform 13"/>
          <p:cNvSpPr/>
          <p:nvPr/>
        </p:nvSpPr>
        <p:spPr>
          <a:xfrm rot="960116">
            <a:off x="16044157" y="7309821"/>
            <a:ext cx="1639525" cy="1969399"/>
          </a:xfrm>
          <a:custGeom>
            <a:avLst/>
            <a:gdLst/>
            <a:ahLst/>
            <a:cxnLst/>
            <a:rect l="l" t="t" r="r" b="b"/>
            <a:pathLst>
              <a:path w="1639525" h="1969399">
                <a:moveTo>
                  <a:pt x="0" y="0"/>
                </a:moveTo>
                <a:lnTo>
                  <a:pt x="1639525" y="0"/>
                </a:lnTo>
                <a:lnTo>
                  <a:pt x="1639525" y="1969399"/>
                </a:lnTo>
                <a:lnTo>
                  <a:pt x="0" y="1969399"/>
                </a:lnTo>
                <a:lnTo>
                  <a:pt x="0" y="0"/>
                </a:lnTo>
                <a:close/>
              </a:path>
            </a:pathLst>
          </a:custGeom>
          <a:blipFill>
            <a:blip r:embed="rId16"/>
            <a:stretch>
              <a:fillRect/>
            </a:stretch>
          </a:blipFill>
        </p:spPr>
        <p:txBody>
          <a:bodyPr/>
          <a:lstStyle/>
          <a:p>
            <a:endParaRPr lang="en-GB"/>
          </a:p>
        </p:txBody>
      </p:sp>
      <p:sp>
        <p:nvSpPr>
          <p:cNvPr id="14" name="TextBox 14"/>
          <p:cNvSpPr txBox="1"/>
          <p:nvPr/>
        </p:nvSpPr>
        <p:spPr>
          <a:xfrm>
            <a:off x="4784537" y="1900188"/>
            <a:ext cx="8718926" cy="954405"/>
          </a:xfrm>
          <a:prstGeom prst="rect">
            <a:avLst/>
          </a:prstGeom>
        </p:spPr>
        <p:txBody>
          <a:bodyPr lIns="0" tIns="0" rIns="0" bIns="0" rtlCol="0" anchor="t">
            <a:spAutoFit/>
          </a:bodyPr>
          <a:lstStyle/>
          <a:p>
            <a:pPr algn="ctr">
              <a:lnSpc>
                <a:spcPts val="7199"/>
              </a:lnSpc>
            </a:pPr>
            <a:r>
              <a:rPr lang="en-US" sz="7199" dirty="0">
                <a:solidFill>
                  <a:srgbClr val="6A7E78"/>
                </a:solidFill>
                <a:latin typeface="Lazydog"/>
                <a:ea typeface="Lazydog"/>
                <a:cs typeface="Lazydog"/>
                <a:sym typeface="Lazydog"/>
              </a:rPr>
              <a:t>Sibling bonds</a:t>
            </a:r>
          </a:p>
        </p:txBody>
      </p:sp>
      <p:sp>
        <p:nvSpPr>
          <p:cNvPr id="15" name="TextBox 15"/>
          <p:cNvSpPr txBox="1"/>
          <p:nvPr/>
        </p:nvSpPr>
        <p:spPr>
          <a:xfrm>
            <a:off x="1424081" y="6016809"/>
            <a:ext cx="4918838" cy="1603003"/>
          </a:xfrm>
          <a:prstGeom prst="rect">
            <a:avLst/>
          </a:prstGeom>
        </p:spPr>
        <p:txBody>
          <a:bodyPr lIns="0" tIns="0" rIns="0" bIns="0" rtlCol="0" anchor="t">
            <a:spAutoFit/>
          </a:bodyPr>
          <a:lstStyle/>
          <a:p>
            <a:pPr algn="ctr">
              <a:lnSpc>
                <a:spcPts val="2520"/>
              </a:lnSpc>
            </a:pPr>
            <a:r>
              <a:rPr lang="en-US" sz="1800" dirty="0">
                <a:solidFill>
                  <a:srgbClr val="6A7E78"/>
                </a:solidFill>
                <a:latin typeface="Lazydog"/>
                <a:ea typeface="Lazydog"/>
                <a:cs typeface="Lazydog"/>
                <a:sym typeface="Lazydog"/>
              </a:rPr>
              <a:t>Siblings serve as </a:t>
            </a:r>
          </a:p>
          <a:p>
            <a:pPr algn="ctr">
              <a:lnSpc>
                <a:spcPts val="2520"/>
              </a:lnSpc>
            </a:pPr>
            <a:r>
              <a:rPr lang="en-US" sz="1800" dirty="0">
                <a:solidFill>
                  <a:srgbClr val="6A7E78"/>
                </a:solidFill>
                <a:latin typeface="Lazydog"/>
                <a:ea typeface="Lazydog"/>
                <a:cs typeface="Lazydog"/>
                <a:sym typeface="Lazydog"/>
              </a:rPr>
              <a:t>companions, </a:t>
            </a:r>
          </a:p>
          <a:p>
            <a:pPr algn="ctr">
              <a:lnSpc>
                <a:spcPts val="2520"/>
              </a:lnSpc>
            </a:pPr>
            <a:r>
              <a:rPr lang="en-US" sz="1800" dirty="0">
                <a:solidFill>
                  <a:srgbClr val="6A7E78"/>
                </a:solidFill>
                <a:latin typeface="Lazydog"/>
                <a:ea typeface="Lazydog"/>
                <a:cs typeface="Lazydog"/>
                <a:sym typeface="Lazydog"/>
              </a:rPr>
              <a:t>confidants, </a:t>
            </a:r>
          </a:p>
          <a:p>
            <a:pPr algn="ctr">
              <a:lnSpc>
                <a:spcPts val="2520"/>
              </a:lnSpc>
            </a:pPr>
            <a:r>
              <a:rPr lang="en-US" sz="1800" dirty="0">
                <a:solidFill>
                  <a:srgbClr val="6A7E78"/>
                </a:solidFill>
                <a:latin typeface="Lazydog"/>
                <a:ea typeface="Lazydog"/>
                <a:cs typeface="Lazydog"/>
                <a:sym typeface="Lazydog"/>
              </a:rPr>
              <a:t>role models, </a:t>
            </a:r>
          </a:p>
          <a:p>
            <a:pPr algn="ctr">
              <a:lnSpc>
                <a:spcPts val="2520"/>
              </a:lnSpc>
            </a:pPr>
            <a:r>
              <a:rPr lang="en-US" sz="1800" dirty="0">
                <a:solidFill>
                  <a:srgbClr val="6A7E78"/>
                </a:solidFill>
                <a:latin typeface="Lazydog"/>
                <a:ea typeface="Lazydog"/>
                <a:cs typeface="Lazydog"/>
                <a:sym typeface="Lazydog"/>
              </a:rPr>
              <a:t>source of support</a:t>
            </a:r>
          </a:p>
        </p:txBody>
      </p:sp>
      <p:sp>
        <p:nvSpPr>
          <p:cNvPr id="16" name="TextBox 16"/>
          <p:cNvSpPr txBox="1"/>
          <p:nvPr/>
        </p:nvSpPr>
        <p:spPr>
          <a:xfrm>
            <a:off x="6718508" y="6016809"/>
            <a:ext cx="4918838" cy="1938992"/>
          </a:xfrm>
          <a:prstGeom prst="rect">
            <a:avLst/>
          </a:prstGeom>
        </p:spPr>
        <p:txBody>
          <a:bodyPr lIns="0" tIns="0" rIns="0" bIns="0" rtlCol="0" anchor="t">
            <a:spAutoFit/>
          </a:bodyPr>
          <a:lstStyle/>
          <a:p>
            <a:pPr algn="ctr"/>
            <a:r>
              <a:rPr lang="en-US" sz="1800" dirty="0">
                <a:solidFill>
                  <a:srgbClr val="6A7E78"/>
                </a:solidFill>
                <a:latin typeface="Lazydog"/>
                <a:ea typeface="Lazydog"/>
                <a:cs typeface="Lazydog"/>
                <a:sym typeface="Lazydog"/>
              </a:rPr>
              <a:t>Psychoanalytic-evolutionary</a:t>
            </a:r>
          </a:p>
          <a:p>
            <a:pPr algn="ctr"/>
            <a:endParaRPr lang="en-US" dirty="0">
              <a:solidFill>
                <a:srgbClr val="6A7E78"/>
              </a:solidFill>
              <a:latin typeface="Lazydog"/>
              <a:ea typeface="Lazydog"/>
              <a:cs typeface="Lazydog"/>
              <a:sym typeface="Lazydog"/>
            </a:endParaRPr>
          </a:p>
          <a:p>
            <a:pPr algn="ctr"/>
            <a:r>
              <a:rPr lang="en-US" sz="1800" dirty="0">
                <a:solidFill>
                  <a:srgbClr val="6A7E78"/>
                </a:solidFill>
                <a:latin typeface="Lazydog"/>
                <a:ea typeface="Lazydog"/>
                <a:cs typeface="Lazydog"/>
                <a:sym typeface="Lazydog"/>
              </a:rPr>
              <a:t>Social psychological </a:t>
            </a:r>
          </a:p>
          <a:p>
            <a:pPr algn="ctr"/>
            <a:endParaRPr lang="en-US" dirty="0">
              <a:solidFill>
                <a:srgbClr val="6A7E78"/>
              </a:solidFill>
              <a:latin typeface="Lazydog"/>
              <a:ea typeface="Lazydog"/>
              <a:cs typeface="Lazydog"/>
              <a:sym typeface="Lazydog"/>
            </a:endParaRPr>
          </a:p>
          <a:p>
            <a:pPr algn="ctr"/>
            <a:r>
              <a:rPr lang="en-US" sz="1800" dirty="0">
                <a:solidFill>
                  <a:srgbClr val="6A7E78"/>
                </a:solidFill>
                <a:latin typeface="Lazydog"/>
                <a:ea typeface="Lazydog"/>
                <a:cs typeface="Lazydog"/>
                <a:sym typeface="Lazydog"/>
              </a:rPr>
              <a:t>Soci</a:t>
            </a:r>
            <a:r>
              <a:rPr lang="en-US" dirty="0">
                <a:solidFill>
                  <a:srgbClr val="6A7E78"/>
                </a:solidFill>
                <a:latin typeface="Lazydog"/>
                <a:ea typeface="Lazydog"/>
                <a:cs typeface="Lazydog"/>
                <a:sym typeface="Lazydog"/>
              </a:rPr>
              <a:t>al learning</a:t>
            </a:r>
          </a:p>
          <a:p>
            <a:pPr algn="ctr"/>
            <a:endParaRPr lang="en-US" sz="1800" dirty="0">
              <a:solidFill>
                <a:srgbClr val="6A7E78"/>
              </a:solidFill>
              <a:latin typeface="Lazydog"/>
              <a:ea typeface="Lazydog"/>
              <a:cs typeface="Lazydog"/>
              <a:sym typeface="Lazydog"/>
            </a:endParaRPr>
          </a:p>
          <a:p>
            <a:pPr algn="ctr"/>
            <a:r>
              <a:rPr lang="en-US" dirty="0">
                <a:solidFill>
                  <a:srgbClr val="6A7E78"/>
                </a:solidFill>
                <a:latin typeface="Lazydog"/>
                <a:ea typeface="Lazydog"/>
                <a:cs typeface="Lazydog"/>
                <a:sym typeface="Lazydog"/>
              </a:rPr>
              <a:t>Family ecological systems</a:t>
            </a:r>
            <a:endParaRPr lang="en-US" sz="1800" dirty="0">
              <a:solidFill>
                <a:srgbClr val="6A7E78"/>
              </a:solidFill>
              <a:latin typeface="Lazydog"/>
              <a:ea typeface="Lazydog"/>
              <a:cs typeface="Lazydog"/>
              <a:sym typeface="Lazydog"/>
            </a:endParaRPr>
          </a:p>
        </p:txBody>
      </p:sp>
      <p:sp>
        <p:nvSpPr>
          <p:cNvPr id="17" name="TextBox 17"/>
          <p:cNvSpPr txBox="1"/>
          <p:nvPr/>
        </p:nvSpPr>
        <p:spPr>
          <a:xfrm>
            <a:off x="12268199" y="6016809"/>
            <a:ext cx="4343401" cy="1923604"/>
          </a:xfrm>
          <a:prstGeom prst="rect">
            <a:avLst/>
          </a:prstGeom>
        </p:spPr>
        <p:txBody>
          <a:bodyPr wrap="square" lIns="0" tIns="0" rIns="0" bIns="0" rtlCol="0" anchor="t">
            <a:spAutoFit/>
          </a:bodyPr>
          <a:lstStyle/>
          <a:p>
            <a:pPr algn="ctr">
              <a:lnSpc>
                <a:spcPts val="2520"/>
              </a:lnSpc>
            </a:pPr>
            <a:r>
              <a:rPr lang="en-US" sz="1800" dirty="0">
                <a:solidFill>
                  <a:srgbClr val="6A7E78"/>
                </a:solidFill>
                <a:latin typeface="Lazydog"/>
                <a:ea typeface="Lazydog"/>
                <a:cs typeface="Lazydog"/>
                <a:sym typeface="Lazydog"/>
              </a:rPr>
              <a:t>The grant study, a longitudinal study conducted by Harvard study of adult development</a:t>
            </a:r>
          </a:p>
          <a:p>
            <a:pPr algn="ctr">
              <a:lnSpc>
                <a:spcPts val="2520"/>
              </a:lnSpc>
            </a:pPr>
            <a:endParaRPr lang="en-US" dirty="0">
              <a:solidFill>
                <a:srgbClr val="6A7E78"/>
              </a:solidFill>
              <a:latin typeface="Lazydog"/>
              <a:ea typeface="Lazydog"/>
              <a:cs typeface="Lazydog"/>
              <a:sym typeface="Lazydog"/>
            </a:endParaRPr>
          </a:p>
          <a:p>
            <a:pPr algn="ctr">
              <a:lnSpc>
                <a:spcPts val="2520"/>
              </a:lnSpc>
            </a:pPr>
            <a:r>
              <a:rPr lang="en-US" sz="1800" dirty="0">
                <a:solidFill>
                  <a:srgbClr val="6A7E78"/>
                </a:solidFill>
                <a:latin typeface="Lazydog"/>
                <a:ea typeface="Lazydog"/>
                <a:cs typeface="Lazydog"/>
                <a:sym typeface="Lazydog"/>
              </a:rPr>
              <a:t>Close relationships keep people happy throughout their lives</a:t>
            </a:r>
          </a:p>
        </p:txBody>
      </p:sp>
      <p:sp>
        <p:nvSpPr>
          <p:cNvPr id="18" name="TextBox 18"/>
          <p:cNvSpPr txBox="1"/>
          <p:nvPr/>
        </p:nvSpPr>
        <p:spPr>
          <a:xfrm>
            <a:off x="2093089" y="5252589"/>
            <a:ext cx="3051367" cy="418961"/>
          </a:xfrm>
          <a:prstGeom prst="rect">
            <a:avLst/>
          </a:prstGeom>
        </p:spPr>
        <p:txBody>
          <a:bodyPr lIns="0" tIns="0" rIns="0" bIns="0" rtlCol="0" anchor="t">
            <a:spAutoFit/>
          </a:bodyPr>
          <a:lstStyle/>
          <a:p>
            <a:pPr algn="l">
              <a:lnSpc>
                <a:spcPts val="3600"/>
              </a:lnSpc>
            </a:pPr>
            <a:r>
              <a:rPr lang="en-US" sz="2800" dirty="0">
                <a:solidFill>
                  <a:srgbClr val="6A7E78"/>
                </a:solidFill>
                <a:latin typeface="Lazydog"/>
                <a:ea typeface="Lazydog"/>
                <a:cs typeface="Lazydog"/>
                <a:sym typeface="Lazydog"/>
              </a:rPr>
              <a:t>A lifelong link</a:t>
            </a:r>
          </a:p>
        </p:txBody>
      </p:sp>
      <p:sp>
        <p:nvSpPr>
          <p:cNvPr id="19" name="TextBox 19"/>
          <p:cNvSpPr txBox="1"/>
          <p:nvPr/>
        </p:nvSpPr>
        <p:spPr>
          <a:xfrm>
            <a:off x="7509594" y="4887425"/>
            <a:ext cx="3051367" cy="880626"/>
          </a:xfrm>
          <a:prstGeom prst="rect">
            <a:avLst/>
          </a:prstGeom>
        </p:spPr>
        <p:txBody>
          <a:bodyPr lIns="0" tIns="0" rIns="0" bIns="0" rtlCol="0" anchor="t">
            <a:spAutoFit/>
          </a:bodyPr>
          <a:lstStyle/>
          <a:p>
            <a:pPr algn="l">
              <a:lnSpc>
                <a:spcPts val="3600"/>
              </a:lnSpc>
            </a:pPr>
            <a:r>
              <a:rPr lang="en-US" sz="2800" dirty="0">
                <a:solidFill>
                  <a:srgbClr val="6A7E78"/>
                </a:solidFill>
                <a:latin typeface="Lazydog"/>
                <a:ea typeface="Lazydog"/>
                <a:cs typeface="Lazydog"/>
                <a:sym typeface="Lazydog"/>
              </a:rPr>
              <a:t>Theoretical perspectives</a:t>
            </a:r>
          </a:p>
        </p:txBody>
      </p:sp>
      <p:sp>
        <p:nvSpPr>
          <p:cNvPr id="20" name="TextBox 20"/>
          <p:cNvSpPr txBox="1"/>
          <p:nvPr/>
        </p:nvSpPr>
        <p:spPr>
          <a:xfrm>
            <a:off x="12640169" y="5252589"/>
            <a:ext cx="3051367" cy="461665"/>
          </a:xfrm>
          <a:prstGeom prst="rect">
            <a:avLst/>
          </a:prstGeom>
        </p:spPr>
        <p:txBody>
          <a:bodyPr lIns="0" tIns="0" rIns="0" bIns="0" rtlCol="0" anchor="t">
            <a:spAutoFit/>
          </a:bodyPr>
          <a:lstStyle/>
          <a:p>
            <a:pPr algn="l">
              <a:lnSpc>
                <a:spcPts val="3600"/>
              </a:lnSpc>
            </a:pPr>
            <a:r>
              <a:rPr lang="en-US" sz="3600" dirty="0">
                <a:solidFill>
                  <a:srgbClr val="6A7E78"/>
                </a:solidFill>
                <a:latin typeface="Lazydog"/>
                <a:ea typeface="Lazydog"/>
                <a:cs typeface="Lazydog"/>
                <a:sym typeface="Lazydog"/>
              </a:rPr>
              <a:t>A happy life</a:t>
            </a:r>
          </a:p>
        </p:txBody>
      </p:sp>
      <p:sp>
        <p:nvSpPr>
          <p:cNvPr id="22" name="TextBox 15"/>
          <p:cNvSpPr txBox="1"/>
          <p:nvPr/>
        </p:nvSpPr>
        <p:spPr>
          <a:xfrm>
            <a:off x="2400560" y="9076632"/>
            <a:ext cx="13486880" cy="627929"/>
          </a:xfrm>
          <a:prstGeom prst="rect">
            <a:avLst/>
          </a:prstGeom>
        </p:spPr>
        <p:txBody>
          <a:bodyPr lIns="0" tIns="0" rIns="0" bIns="0" rtlCol="0" anchor="t">
            <a:spAutoFit/>
          </a:bodyPr>
          <a:lstStyle/>
          <a:p>
            <a:pPr algn="ctr">
              <a:lnSpc>
                <a:spcPts val="2399"/>
              </a:lnSpc>
            </a:pPr>
            <a:r>
              <a:rPr lang="en-US" sz="2399" dirty="0">
                <a:solidFill>
                  <a:srgbClr val="000000"/>
                </a:solidFill>
                <a:latin typeface="Lazydog"/>
                <a:ea typeface="Lazydog"/>
                <a:cs typeface="Lazydog"/>
                <a:sym typeface="Lazydog"/>
              </a:rPr>
              <a:t>“Sibling relationships predict youth outcome above and beyond the influence </a:t>
            </a:r>
          </a:p>
          <a:p>
            <a:pPr algn="ctr">
              <a:lnSpc>
                <a:spcPts val="2399"/>
              </a:lnSpc>
            </a:pPr>
            <a:r>
              <a:rPr lang="en-US" sz="2399" dirty="0">
                <a:solidFill>
                  <a:srgbClr val="000000"/>
                </a:solidFill>
                <a:latin typeface="Lazydog"/>
                <a:ea typeface="Lazydog"/>
                <a:cs typeface="Lazydog"/>
                <a:sym typeface="Lazydog"/>
              </a:rPr>
              <a:t>of parents and peers” – </a:t>
            </a:r>
            <a:r>
              <a:rPr lang="en-US" sz="2399" dirty="0" err="1">
                <a:solidFill>
                  <a:srgbClr val="000000"/>
                </a:solidFill>
                <a:latin typeface="Lazydog"/>
                <a:ea typeface="Lazydog"/>
                <a:cs typeface="Lazydog"/>
                <a:sym typeface="Lazydog"/>
              </a:rPr>
              <a:t>shawn</a:t>
            </a:r>
            <a:r>
              <a:rPr lang="en-US" sz="2399" dirty="0">
                <a:solidFill>
                  <a:srgbClr val="000000"/>
                </a:solidFill>
                <a:latin typeface="Lazydog"/>
                <a:ea typeface="Lazydog"/>
                <a:cs typeface="Lazydog"/>
                <a:sym typeface="Lazydog"/>
              </a:rPr>
              <a:t> </a:t>
            </a:r>
            <a:r>
              <a:rPr lang="en-US" sz="2399" dirty="0" err="1">
                <a:solidFill>
                  <a:srgbClr val="000000"/>
                </a:solidFill>
                <a:latin typeface="Lazydog"/>
                <a:ea typeface="Lazydog"/>
                <a:cs typeface="Lazydog"/>
                <a:sym typeface="Lazydog"/>
              </a:rPr>
              <a:t>whiteman</a:t>
            </a:r>
            <a:r>
              <a:rPr lang="en-US" sz="2399" dirty="0">
                <a:solidFill>
                  <a:srgbClr val="000000"/>
                </a:solidFill>
                <a:latin typeface="Lazydog"/>
                <a:ea typeface="Lazydog"/>
                <a:cs typeface="Lazydog"/>
                <a:sym typeface="Lazydog"/>
              </a:rPr>
              <a:t>, </a:t>
            </a:r>
            <a:r>
              <a:rPr lang="en-US" sz="2399" dirty="0" err="1">
                <a:solidFill>
                  <a:srgbClr val="000000"/>
                </a:solidFill>
                <a:latin typeface="Lazydog"/>
                <a:ea typeface="Lazydog"/>
                <a:cs typeface="Lazydog"/>
                <a:sym typeface="Lazydog"/>
              </a:rPr>
              <a:t>pHD</a:t>
            </a:r>
            <a:endParaRPr lang="en-US" sz="2399" dirty="0">
              <a:solidFill>
                <a:srgbClr val="000000"/>
              </a:solidFill>
              <a:latin typeface="Lazydog"/>
              <a:ea typeface="Lazydog"/>
              <a:cs typeface="Lazydog"/>
              <a:sym typeface="Lazydog"/>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3">
              <a:extLst>
                <a:ext uri="{96DAC541-7B7A-43D3-8B79-37D633B846F1}">
                  <asvg:svgBlip xmlns:asvg="http://schemas.microsoft.com/office/drawing/2016/SVG/main" r:embed="rId4"/>
                </a:ext>
              </a:extLst>
            </a:blip>
            <a:stretch>
              <a:fillRect l="-9832" r="-31154"/>
            </a:stretch>
          </a:blipFill>
        </p:spPr>
        <p:txBody>
          <a:bodyPr/>
          <a:lstStyle/>
          <a:p>
            <a:endParaRPr lang="en-GB"/>
          </a:p>
        </p:txBody>
      </p:sp>
      <p:sp>
        <p:nvSpPr>
          <p:cNvPr id="3" name="Freeform 3"/>
          <p:cNvSpPr/>
          <p:nvPr/>
        </p:nvSpPr>
        <p:spPr>
          <a:xfrm>
            <a:off x="5815591" y="1286454"/>
            <a:ext cx="6656815" cy="2180107"/>
          </a:xfrm>
          <a:custGeom>
            <a:avLst/>
            <a:gdLst/>
            <a:ahLst/>
            <a:cxnLst/>
            <a:rect l="l" t="t" r="r" b="b"/>
            <a:pathLst>
              <a:path w="6656815" h="2180107">
                <a:moveTo>
                  <a:pt x="0" y="0"/>
                </a:moveTo>
                <a:lnTo>
                  <a:pt x="6656816" y="0"/>
                </a:lnTo>
                <a:lnTo>
                  <a:pt x="6656816" y="2180107"/>
                </a:lnTo>
                <a:lnTo>
                  <a:pt x="0" y="21801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a:off x="1028700" y="3845020"/>
            <a:ext cx="5221490" cy="4973469"/>
          </a:xfrm>
          <a:custGeom>
            <a:avLst/>
            <a:gdLst/>
            <a:ahLst/>
            <a:cxnLst/>
            <a:rect l="l" t="t" r="r" b="b"/>
            <a:pathLst>
              <a:path w="5221490" h="4973469">
                <a:moveTo>
                  <a:pt x="0" y="0"/>
                </a:moveTo>
                <a:lnTo>
                  <a:pt x="5221490" y="0"/>
                </a:lnTo>
                <a:lnTo>
                  <a:pt x="5221490" y="4973469"/>
                </a:lnTo>
                <a:lnTo>
                  <a:pt x="0" y="49734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 name="Freeform 5"/>
          <p:cNvSpPr/>
          <p:nvPr/>
        </p:nvSpPr>
        <p:spPr>
          <a:xfrm>
            <a:off x="6533255" y="3845020"/>
            <a:ext cx="5221490" cy="4973469"/>
          </a:xfrm>
          <a:custGeom>
            <a:avLst/>
            <a:gdLst/>
            <a:ahLst/>
            <a:cxnLst/>
            <a:rect l="l" t="t" r="r" b="b"/>
            <a:pathLst>
              <a:path w="5221490" h="4973469">
                <a:moveTo>
                  <a:pt x="0" y="0"/>
                </a:moveTo>
                <a:lnTo>
                  <a:pt x="5221490" y="0"/>
                </a:lnTo>
                <a:lnTo>
                  <a:pt x="5221490" y="4973469"/>
                </a:lnTo>
                <a:lnTo>
                  <a:pt x="0" y="49734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6" name="Freeform 6"/>
          <p:cNvSpPr/>
          <p:nvPr/>
        </p:nvSpPr>
        <p:spPr>
          <a:xfrm>
            <a:off x="12037810" y="3845020"/>
            <a:ext cx="5221490" cy="4973469"/>
          </a:xfrm>
          <a:custGeom>
            <a:avLst/>
            <a:gdLst/>
            <a:ahLst/>
            <a:cxnLst/>
            <a:rect l="l" t="t" r="r" b="b"/>
            <a:pathLst>
              <a:path w="5221490" h="4973469">
                <a:moveTo>
                  <a:pt x="0" y="0"/>
                </a:moveTo>
                <a:lnTo>
                  <a:pt x="5221490" y="0"/>
                </a:lnTo>
                <a:lnTo>
                  <a:pt x="5221490" y="4973469"/>
                </a:lnTo>
                <a:lnTo>
                  <a:pt x="0" y="497346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7" name="Freeform 7"/>
          <p:cNvSpPr/>
          <p:nvPr/>
        </p:nvSpPr>
        <p:spPr>
          <a:xfrm rot="784898">
            <a:off x="15611727" y="7428628"/>
            <a:ext cx="3289646" cy="3322875"/>
          </a:xfrm>
          <a:custGeom>
            <a:avLst/>
            <a:gdLst/>
            <a:ahLst/>
            <a:cxnLst/>
            <a:rect l="l" t="t" r="r" b="b"/>
            <a:pathLst>
              <a:path w="3289646" h="3322875">
                <a:moveTo>
                  <a:pt x="0" y="0"/>
                </a:moveTo>
                <a:lnTo>
                  <a:pt x="3289646" y="0"/>
                </a:lnTo>
                <a:lnTo>
                  <a:pt x="3289646" y="3322875"/>
                </a:lnTo>
                <a:lnTo>
                  <a:pt x="0" y="3322875"/>
                </a:lnTo>
                <a:lnTo>
                  <a:pt x="0" y="0"/>
                </a:lnTo>
                <a:close/>
              </a:path>
            </a:pathLst>
          </a:custGeom>
          <a:blipFill>
            <a:blip r:embed="rId13"/>
            <a:stretch>
              <a:fillRect/>
            </a:stretch>
          </a:blipFill>
        </p:spPr>
        <p:txBody>
          <a:bodyPr/>
          <a:lstStyle/>
          <a:p>
            <a:endParaRPr lang="en-GB"/>
          </a:p>
        </p:txBody>
      </p:sp>
      <p:sp>
        <p:nvSpPr>
          <p:cNvPr id="8" name="Freeform 8"/>
          <p:cNvSpPr/>
          <p:nvPr/>
        </p:nvSpPr>
        <p:spPr>
          <a:xfrm rot="-6485021">
            <a:off x="-1572024" y="7209450"/>
            <a:ext cx="5772485" cy="5772485"/>
          </a:xfrm>
          <a:custGeom>
            <a:avLst/>
            <a:gdLst/>
            <a:ahLst/>
            <a:cxnLst/>
            <a:rect l="l" t="t" r="r" b="b"/>
            <a:pathLst>
              <a:path w="5772485" h="5772485">
                <a:moveTo>
                  <a:pt x="0" y="0"/>
                </a:moveTo>
                <a:lnTo>
                  <a:pt x="5772485" y="0"/>
                </a:lnTo>
                <a:lnTo>
                  <a:pt x="5772485" y="5772485"/>
                </a:lnTo>
                <a:lnTo>
                  <a:pt x="0" y="577248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9" name="Freeform 9"/>
          <p:cNvSpPr/>
          <p:nvPr/>
        </p:nvSpPr>
        <p:spPr>
          <a:xfrm rot="-1236458">
            <a:off x="411939" y="7231433"/>
            <a:ext cx="2243603" cy="2748671"/>
          </a:xfrm>
          <a:custGeom>
            <a:avLst/>
            <a:gdLst/>
            <a:ahLst/>
            <a:cxnLst/>
            <a:rect l="l" t="t" r="r" b="b"/>
            <a:pathLst>
              <a:path w="2243603" h="2748671">
                <a:moveTo>
                  <a:pt x="0" y="0"/>
                </a:moveTo>
                <a:lnTo>
                  <a:pt x="2243602" y="0"/>
                </a:lnTo>
                <a:lnTo>
                  <a:pt x="2243602" y="2748671"/>
                </a:lnTo>
                <a:lnTo>
                  <a:pt x="0" y="2748671"/>
                </a:lnTo>
                <a:lnTo>
                  <a:pt x="0" y="0"/>
                </a:lnTo>
                <a:close/>
              </a:path>
            </a:pathLst>
          </a:custGeom>
          <a:blipFill>
            <a:blip r:embed="rId16"/>
            <a:stretch>
              <a:fillRect/>
            </a:stretch>
          </a:blipFill>
        </p:spPr>
        <p:txBody>
          <a:bodyPr/>
          <a:lstStyle/>
          <a:p>
            <a:endParaRPr lang="en-GB"/>
          </a:p>
        </p:txBody>
      </p:sp>
      <p:sp>
        <p:nvSpPr>
          <p:cNvPr id="10" name="Freeform 10"/>
          <p:cNvSpPr/>
          <p:nvPr/>
        </p:nvSpPr>
        <p:spPr>
          <a:xfrm>
            <a:off x="620839" y="-308279"/>
            <a:ext cx="3819729" cy="3652616"/>
          </a:xfrm>
          <a:custGeom>
            <a:avLst/>
            <a:gdLst/>
            <a:ahLst/>
            <a:cxnLst/>
            <a:rect l="l" t="t" r="r" b="b"/>
            <a:pathLst>
              <a:path w="3819729" h="3652616">
                <a:moveTo>
                  <a:pt x="0" y="0"/>
                </a:moveTo>
                <a:lnTo>
                  <a:pt x="3819729" y="0"/>
                </a:lnTo>
                <a:lnTo>
                  <a:pt x="3819729" y="3652617"/>
                </a:lnTo>
                <a:lnTo>
                  <a:pt x="0" y="3652617"/>
                </a:lnTo>
                <a:lnTo>
                  <a:pt x="0" y="0"/>
                </a:lnTo>
                <a:close/>
              </a:path>
            </a:pathLst>
          </a:custGeom>
          <a:blipFill>
            <a:blip r:embed="rId17"/>
            <a:stretch>
              <a:fillRect/>
            </a:stretch>
          </a:blipFill>
        </p:spPr>
        <p:txBody>
          <a:bodyPr/>
          <a:lstStyle/>
          <a:p>
            <a:endParaRPr lang="en-GB"/>
          </a:p>
        </p:txBody>
      </p:sp>
      <p:sp>
        <p:nvSpPr>
          <p:cNvPr id="11" name="TextBox 11"/>
          <p:cNvSpPr txBox="1"/>
          <p:nvPr/>
        </p:nvSpPr>
        <p:spPr>
          <a:xfrm>
            <a:off x="5523217" y="1796132"/>
            <a:ext cx="7241566" cy="817211"/>
          </a:xfrm>
          <a:prstGeom prst="rect">
            <a:avLst/>
          </a:prstGeom>
        </p:spPr>
        <p:txBody>
          <a:bodyPr lIns="0" tIns="0" rIns="0" bIns="0" rtlCol="0" anchor="t">
            <a:spAutoFit/>
          </a:bodyPr>
          <a:lstStyle/>
          <a:p>
            <a:pPr algn="ctr">
              <a:lnSpc>
                <a:spcPts val="7199"/>
              </a:lnSpc>
            </a:pPr>
            <a:r>
              <a:rPr lang="en-US" sz="4000" dirty="0">
                <a:solidFill>
                  <a:srgbClr val="6A7E78"/>
                </a:solidFill>
                <a:latin typeface="Lazydog"/>
                <a:ea typeface="Lazydog"/>
                <a:cs typeface="Lazydog"/>
                <a:sym typeface="Lazydog"/>
              </a:rPr>
              <a:t>Secure care barriers</a:t>
            </a:r>
          </a:p>
        </p:txBody>
      </p:sp>
      <p:sp>
        <p:nvSpPr>
          <p:cNvPr id="12" name="TextBox 12"/>
          <p:cNvSpPr txBox="1"/>
          <p:nvPr/>
        </p:nvSpPr>
        <p:spPr>
          <a:xfrm>
            <a:off x="1621099" y="5326135"/>
            <a:ext cx="4036691" cy="1846659"/>
          </a:xfrm>
          <a:prstGeom prst="rect">
            <a:avLst/>
          </a:prstGeom>
        </p:spPr>
        <p:txBody>
          <a:bodyPr wrap="square" lIns="0" tIns="0" rIns="0" bIns="0" rtlCol="0" anchor="t">
            <a:spAutoFit/>
          </a:bodyPr>
          <a:lstStyle/>
          <a:p>
            <a:pPr algn="ctr">
              <a:lnSpc>
                <a:spcPts val="7199"/>
              </a:lnSpc>
            </a:pPr>
            <a:r>
              <a:rPr lang="en-US" sz="4400" dirty="0">
                <a:solidFill>
                  <a:srgbClr val="6A7E78"/>
                </a:solidFill>
                <a:latin typeface="Lazydog"/>
                <a:ea typeface="Lazydog"/>
                <a:cs typeface="Lazydog"/>
                <a:sym typeface="Lazydog"/>
              </a:rPr>
              <a:t>Geographical Proximity</a:t>
            </a:r>
          </a:p>
        </p:txBody>
      </p:sp>
      <p:sp>
        <p:nvSpPr>
          <p:cNvPr id="13" name="TextBox 13"/>
          <p:cNvSpPr txBox="1"/>
          <p:nvPr/>
        </p:nvSpPr>
        <p:spPr>
          <a:xfrm>
            <a:off x="7369984" y="5297997"/>
            <a:ext cx="3721090" cy="1740541"/>
          </a:xfrm>
          <a:prstGeom prst="rect">
            <a:avLst/>
          </a:prstGeom>
        </p:spPr>
        <p:txBody>
          <a:bodyPr lIns="0" tIns="0" rIns="0" bIns="0" rtlCol="0" anchor="t">
            <a:spAutoFit/>
          </a:bodyPr>
          <a:lstStyle/>
          <a:p>
            <a:pPr algn="ctr">
              <a:lnSpc>
                <a:spcPts val="7199"/>
              </a:lnSpc>
            </a:pPr>
            <a:r>
              <a:rPr lang="en-US" sz="4800" dirty="0">
                <a:solidFill>
                  <a:srgbClr val="6A7E78"/>
                </a:solidFill>
                <a:latin typeface="Lazydog"/>
                <a:ea typeface="Lazydog"/>
                <a:cs typeface="Lazydog"/>
                <a:sym typeface="Lazydog"/>
              </a:rPr>
              <a:t>A Digital disconnect</a:t>
            </a:r>
          </a:p>
        </p:txBody>
      </p:sp>
      <p:sp>
        <p:nvSpPr>
          <p:cNvPr id="14" name="TextBox 14"/>
          <p:cNvSpPr txBox="1"/>
          <p:nvPr/>
        </p:nvSpPr>
        <p:spPr>
          <a:xfrm>
            <a:off x="12472406" y="5205033"/>
            <a:ext cx="4575671" cy="1846659"/>
          </a:xfrm>
          <a:prstGeom prst="rect">
            <a:avLst/>
          </a:prstGeom>
        </p:spPr>
        <p:txBody>
          <a:bodyPr wrap="square" lIns="0" tIns="0" rIns="0" bIns="0" rtlCol="0" anchor="t">
            <a:spAutoFit/>
          </a:bodyPr>
          <a:lstStyle/>
          <a:p>
            <a:pPr algn="ctr">
              <a:lnSpc>
                <a:spcPts val="7199"/>
              </a:lnSpc>
            </a:pPr>
            <a:r>
              <a:rPr lang="en-US" sz="4400" dirty="0">
                <a:solidFill>
                  <a:srgbClr val="6A7E78"/>
                </a:solidFill>
                <a:latin typeface="Lazydog"/>
                <a:ea typeface="Lazydog"/>
                <a:cs typeface="Lazydog"/>
                <a:sym typeface="Lazydog"/>
              </a:rPr>
              <a:t>Sibling </a:t>
            </a:r>
            <a:r>
              <a:rPr lang="en-US" sz="4000" dirty="0">
                <a:solidFill>
                  <a:srgbClr val="6A7E78"/>
                </a:solidFill>
                <a:latin typeface="Lazydog"/>
                <a:ea typeface="Lazydog"/>
                <a:cs typeface="Lazydog"/>
                <a:sym typeface="Lazydog"/>
              </a:rPr>
              <a:t>estrangements</a:t>
            </a:r>
            <a:endParaRPr lang="en-US" sz="4400" dirty="0">
              <a:solidFill>
                <a:srgbClr val="6A7E78"/>
              </a:solidFill>
              <a:latin typeface="Lazydog"/>
              <a:ea typeface="Lazydog"/>
              <a:cs typeface="Lazydog"/>
              <a:sym typeface="Lazydog"/>
            </a:endParaRPr>
          </a:p>
        </p:txBody>
      </p:sp>
      <p:sp>
        <p:nvSpPr>
          <p:cNvPr id="18" name="Freeform 18"/>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9" name="Freeform 19"/>
          <p:cNvSpPr/>
          <p:nvPr/>
        </p:nvSpPr>
        <p:spPr>
          <a:xfrm>
            <a:off x="14256563" y="953658"/>
            <a:ext cx="3114892" cy="2390680"/>
          </a:xfrm>
          <a:custGeom>
            <a:avLst/>
            <a:gdLst/>
            <a:ahLst/>
            <a:cxnLst/>
            <a:rect l="l" t="t" r="r" b="b"/>
            <a:pathLst>
              <a:path w="3114892" h="2390680">
                <a:moveTo>
                  <a:pt x="0" y="0"/>
                </a:moveTo>
                <a:lnTo>
                  <a:pt x="3114892" y="0"/>
                </a:lnTo>
                <a:lnTo>
                  <a:pt x="3114892" y="2390680"/>
                </a:lnTo>
                <a:lnTo>
                  <a:pt x="0" y="2390680"/>
                </a:lnTo>
                <a:lnTo>
                  <a:pt x="0" y="0"/>
                </a:lnTo>
                <a:close/>
              </a:path>
            </a:pathLst>
          </a:custGeom>
          <a:blipFill>
            <a:blip r:embed="rId20"/>
            <a:stretch>
              <a:fillRect/>
            </a:stretch>
          </a:blipFill>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GB"/>
          </a:p>
        </p:txBody>
      </p:sp>
      <p:sp>
        <p:nvSpPr>
          <p:cNvPr id="3" name="Freeform 3"/>
          <p:cNvSpPr/>
          <p:nvPr/>
        </p:nvSpPr>
        <p:spPr>
          <a:xfrm>
            <a:off x="5167960" y="1028700"/>
            <a:ext cx="7952081" cy="2604307"/>
          </a:xfrm>
          <a:custGeom>
            <a:avLst/>
            <a:gdLst/>
            <a:ahLst/>
            <a:cxnLst/>
            <a:rect l="l" t="t" r="r" b="b"/>
            <a:pathLst>
              <a:path w="7952081" h="2604307">
                <a:moveTo>
                  <a:pt x="0" y="0"/>
                </a:moveTo>
                <a:lnTo>
                  <a:pt x="7952080" y="0"/>
                </a:lnTo>
                <a:lnTo>
                  <a:pt x="7952080" y="2604307"/>
                </a:lnTo>
                <a:lnTo>
                  <a:pt x="0" y="2604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818847" y="3874085"/>
            <a:ext cx="6902840" cy="5384215"/>
          </a:xfrm>
          <a:custGeom>
            <a:avLst/>
            <a:gdLst/>
            <a:ahLst/>
            <a:cxnLst/>
            <a:rect l="l" t="t" r="r" b="b"/>
            <a:pathLst>
              <a:path w="6902840" h="5384215">
                <a:moveTo>
                  <a:pt x="0" y="0"/>
                </a:moveTo>
                <a:lnTo>
                  <a:pt x="6902840" y="0"/>
                </a:lnTo>
                <a:lnTo>
                  <a:pt x="6902840" y="5384215"/>
                </a:lnTo>
                <a:lnTo>
                  <a:pt x="0" y="53842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9566313" y="3874085"/>
            <a:ext cx="6902840" cy="5384215"/>
          </a:xfrm>
          <a:custGeom>
            <a:avLst/>
            <a:gdLst/>
            <a:ahLst/>
            <a:cxnLst/>
            <a:rect l="l" t="t" r="r" b="b"/>
            <a:pathLst>
              <a:path w="6902840" h="5384215">
                <a:moveTo>
                  <a:pt x="0" y="0"/>
                </a:moveTo>
                <a:lnTo>
                  <a:pt x="6902840" y="0"/>
                </a:lnTo>
                <a:lnTo>
                  <a:pt x="6902840" y="5384215"/>
                </a:lnTo>
                <a:lnTo>
                  <a:pt x="0" y="53842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AutoShape 6"/>
          <p:cNvSpPr/>
          <p:nvPr/>
        </p:nvSpPr>
        <p:spPr>
          <a:xfrm>
            <a:off x="3452653" y="6528093"/>
            <a:ext cx="3499070" cy="0"/>
          </a:xfrm>
          <a:prstGeom prst="line">
            <a:avLst/>
          </a:prstGeom>
          <a:ln w="38100" cap="flat">
            <a:solidFill>
              <a:srgbClr val="6A7E78"/>
            </a:solidFill>
            <a:prstDash val="lgDash"/>
            <a:headEnd type="none" w="sm" len="sm"/>
            <a:tailEnd type="none" w="sm" len="sm"/>
          </a:ln>
        </p:spPr>
        <p:txBody>
          <a:bodyPr/>
          <a:lstStyle/>
          <a:p>
            <a:endParaRPr lang="en-GB"/>
          </a:p>
        </p:txBody>
      </p:sp>
      <p:sp>
        <p:nvSpPr>
          <p:cNvPr id="7" name="AutoShape 7"/>
          <p:cNvSpPr/>
          <p:nvPr/>
        </p:nvSpPr>
        <p:spPr>
          <a:xfrm>
            <a:off x="11268198" y="6528093"/>
            <a:ext cx="3499070" cy="0"/>
          </a:xfrm>
          <a:prstGeom prst="line">
            <a:avLst/>
          </a:prstGeom>
          <a:ln w="38100" cap="flat">
            <a:solidFill>
              <a:srgbClr val="6A7E78"/>
            </a:solidFill>
            <a:prstDash val="lgDash"/>
            <a:headEnd type="none" w="sm" len="sm"/>
            <a:tailEnd type="none" w="sm" len="sm"/>
          </a:ln>
        </p:spPr>
        <p:txBody>
          <a:bodyPr/>
          <a:lstStyle/>
          <a:p>
            <a:endParaRPr lang="en-GB"/>
          </a:p>
        </p:txBody>
      </p:sp>
      <p:sp>
        <p:nvSpPr>
          <p:cNvPr id="8" name="Freeform 8"/>
          <p:cNvSpPr/>
          <p:nvPr/>
        </p:nvSpPr>
        <p:spPr>
          <a:xfrm>
            <a:off x="-268275" y="7654562"/>
            <a:ext cx="3654056" cy="3083110"/>
          </a:xfrm>
          <a:custGeom>
            <a:avLst/>
            <a:gdLst/>
            <a:ahLst/>
            <a:cxnLst/>
            <a:rect l="l" t="t" r="r" b="b"/>
            <a:pathLst>
              <a:path w="3654056" h="3083110">
                <a:moveTo>
                  <a:pt x="0" y="0"/>
                </a:moveTo>
                <a:lnTo>
                  <a:pt x="3654056" y="0"/>
                </a:lnTo>
                <a:lnTo>
                  <a:pt x="3654056" y="3083110"/>
                </a:lnTo>
                <a:lnTo>
                  <a:pt x="0" y="3083110"/>
                </a:lnTo>
                <a:lnTo>
                  <a:pt x="0" y="0"/>
                </a:lnTo>
                <a:close/>
              </a:path>
            </a:pathLst>
          </a:custGeom>
          <a:blipFill>
            <a:blip r:embed="rId10"/>
            <a:stretch>
              <a:fillRect/>
            </a:stretch>
          </a:blipFill>
        </p:spPr>
        <p:txBody>
          <a:bodyPr/>
          <a:lstStyle/>
          <a:p>
            <a:endParaRPr lang="en-GB"/>
          </a:p>
        </p:txBody>
      </p:sp>
      <p:sp>
        <p:nvSpPr>
          <p:cNvPr id="9" name="Freeform 9"/>
          <p:cNvSpPr/>
          <p:nvPr/>
        </p:nvSpPr>
        <p:spPr>
          <a:xfrm rot="907983">
            <a:off x="15407333" y="7090235"/>
            <a:ext cx="3066297" cy="3509352"/>
          </a:xfrm>
          <a:custGeom>
            <a:avLst/>
            <a:gdLst/>
            <a:ahLst/>
            <a:cxnLst/>
            <a:rect l="l" t="t" r="r" b="b"/>
            <a:pathLst>
              <a:path w="3066297" h="3509352">
                <a:moveTo>
                  <a:pt x="0" y="0"/>
                </a:moveTo>
                <a:lnTo>
                  <a:pt x="3066297" y="0"/>
                </a:lnTo>
                <a:lnTo>
                  <a:pt x="3066297" y="3509352"/>
                </a:lnTo>
                <a:lnTo>
                  <a:pt x="0" y="3509352"/>
                </a:lnTo>
                <a:lnTo>
                  <a:pt x="0" y="0"/>
                </a:lnTo>
                <a:close/>
              </a:path>
            </a:pathLst>
          </a:custGeom>
          <a:blipFill>
            <a:blip r:embed="rId11"/>
            <a:stretch>
              <a:fillRect/>
            </a:stretch>
          </a:blipFill>
        </p:spPr>
        <p:txBody>
          <a:bodyPr/>
          <a:lstStyle/>
          <a:p>
            <a:endParaRPr lang="en-GB"/>
          </a:p>
        </p:txBody>
      </p:sp>
      <p:sp>
        <p:nvSpPr>
          <p:cNvPr id="10" name="Freeform 10"/>
          <p:cNvSpPr/>
          <p:nvPr/>
        </p:nvSpPr>
        <p:spPr>
          <a:xfrm rot="-8589232">
            <a:off x="13998169" y="88521"/>
            <a:ext cx="5205710" cy="2151418"/>
          </a:xfrm>
          <a:custGeom>
            <a:avLst/>
            <a:gdLst/>
            <a:ahLst/>
            <a:cxnLst/>
            <a:rect l="l" t="t" r="r" b="b"/>
            <a:pathLst>
              <a:path w="5205710" h="2151418">
                <a:moveTo>
                  <a:pt x="0" y="0"/>
                </a:moveTo>
                <a:lnTo>
                  <a:pt x="5205710" y="0"/>
                </a:lnTo>
                <a:lnTo>
                  <a:pt x="5205710" y="2151419"/>
                </a:lnTo>
                <a:lnTo>
                  <a:pt x="0" y="21514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1" name="Freeform 11"/>
          <p:cNvSpPr/>
          <p:nvPr/>
        </p:nvSpPr>
        <p:spPr>
          <a:xfrm>
            <a:off x="14623245" y="796501"/>
            <a:ext cx="2636055" cy="2448236"/>
          </a:xfrm>
          <a:custGeom>
            <a:avLst/>
            <a:gdLst/>
            <a:ahLst/>
            <a:cxnLst/>
            <a:rect l="l" t="t" r="r" b="b"/>
            <a:pathLst>
              <a:path w="2636055" h="2448236">
                <a:moveTo>
                  <a:pt x="0" y="0"/>
                </a:moveTo>
                <a:lnTo>
                  <a:pt x="2636055" y="0"/>
                </a:lnTo>
                <a:lnTo>
                  <a:pt x="2636055" y="2448236"/>
                </a:lnTo>
                <a:lnTo>
                  <a:pt x="0" y="2448236"/>
                </a:lnTo>
                <a:lnTo>
                  <a:pt x="0" y="0"/>
                </a:lnTo>
                <a:close/>
              </a:path>
            </a:pathLst>
          </a:custGeom>
          <a:blipFill>
            <a:blip r:embed="rId14"/>
            <a:stretch>
              <a:fillRect/>
            </a:stretch>
          </a:blipFill>
        </p:spPr>
        <p:txBody>
          <a:bodyPr/>
          <a:lstStyle/>
          <a:p>
            <a:endParaRPr lang="en-GB"/>
          </a:p>
        </p:txBody>
      </p:sp>
      <p:sp>
        <p:nvSpPr>
          <p:cNvPr id="12" name="Freeform 12"/>
          <p:cNvSpPr/>
          <p:nvPr/>
        </p:nvSpPr>
        <p:spPr>
          <a:xfrm rot="-1529147">
            <a:off x="-1601313" y="-1227469"/>
            <a:ext cx="5260027" cy="3419017"/>
          </a:xfrm>
          <a:custGeom>
            <a:avLst/>
            <a:gdLst/>
            <a:ahLst/>
            <a:cxnLst/>
            <a:rect l="l" t="t" r="r" b="b"/>
            <a:pathLst>
              <a:path w="5260027" h="3419017">
                <a:moveTo>
                  <a:pt x="0" y="0"/>
                </a:moveTo>
                <a:lnTo>
                  <a:pt x="5260026" y="0"/>
                </a:lnTo>
                <a:lnTo>
                  <a:pt x="5260026" y="3419017"/>
                </a:lnTo>
                <a:lnTo>
                  <a:pt x="0" y="34190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3" name="Freeform 13"/>
          <p:cNvSpPr/>
          <p:nvPr/>
        </p:nvSpPr>
        <p:spPr>
          <a:xfrm>
            <a:off x="813996" y="-374102"/>
            <a:ext cx="2965328" cy="3838613"/>
          </a:xfrm>
          <a:custGeom>
            <a:avLst/>
            <a:gdLst/>
            <a:ahLst/>
            <a:cxnLst/>
            <a:rect l="l" t="t" r="r" b="b"/>
            <a:pathLst>
              <a:path w="2965328" h="3838613">
                <a:moveTo>
                  <a:pt x="0" y="0"/>
                </a:moveTo>
                <a:lnTo>
                  <a:pt x="2965328" y="0"/>
                </a:lnTo>
                <a:lnTo>
                  <a:pt x="2965328" y="3838612"/>
                </a:lnTo>
                <a:lnTo>
                  <a:pt x="0" y="3838612"/>
                </a:lnTo>
                <a:lnTo>
                  <a:pt x="0" y="0"/>
                </a:lnTo>
                <a:close/>
              </a:path>
            </a:pathLst>
          </a:custGeom>
          <a:blipFill>
            <a:blip r:embed="rId17"/>
            <a:stretch>
              <a:fillRect/>
            </a:stretch>
          </a:blipFill>
        </p:spPr>
        <p:txBody>
          <a:bodyPr/>
          <a:lstStyle/>
          <a:p>
            <a:endParaRPr lang="en-GB"/>
          </a:p>
        </p:txBody>
      </p:sp>
      <p:sp>
        <p:nvSpPr>
          <p:cNvPr id="14" name="TextBox 14"/>
          <p:cNvSpPr txBox="1"/>
          <p:nvPr/>
        </p:nvSpPr>
        <p:spPr>
          <a:xfrm>
            <a:off x="5523217" y="1297581"/>
            <a:ext cx="7241566" cy="1756122"/>
          </a:xfrm>
          <a:prstGeom prst="rect">
            <a:avLst/>
          </a:prstGeom>
        </p:spPr>
        <p:txBody>
          <a:bodyPr lIns="0" tIns="0" rIns="0" bIns="0" rtlCol="0" anchor="t">
            <a:spAutoFit/>
          </a:bodyPr>
          <a:lstStyle/>
          <a:p>
            <a:pPr algn="ctr">
              <a:lnSpc>
                <a:spcPts val="7199"/>
              </a:lnSpc>
            </a:pPr>
            <a:r>
              <a:rPr lang="en-US" sz="5400" dirty="0">
                <a:solidFill>
                  <a:srgbClr val="6A7E78"/>
                </a:solidFill>
                <a:latin typeface="Lazydog"/>
                <a:ea typeface="Lazydog"/>
                <a:cs typeface="Lazydog"/>
                <a:sym typeface="Lazydog"/>
              </a:rPr>
              <a:t>What do we </a:t>
            </a:r>
          </a:p>
          <a:p>
            <a:pPr algn="ctr">
              <a:lnSpc>
                <a:spcPts val="7199"/>
              </a:lnSpc>
            </a:pPr>
            <a:r>
              <a:rPr lang="en-US" sz="5400" dirty="0">
                <a:solidFill>
                  <a:srgbClr val="6A7E78"/>
                </a:solidFill>
                <a:latin typeface="Lazydog"/>
                <a:ea typeface="Lazydog"/>
                <a:cs typeface="Lazydog"/>
                <a:sym typeface="Lazydog"/>
              </a:rPr>
              <a:t>need to consider</a:t>
            </a:r>
          </a:p>
        </p:txBody>
      </p:sp>
      <p:sp>
        <p:nvSpPr>
          <p:cNvPr id="15" name="TextBox 15"/>
          <p:cNvSpPr txBox="1"/>
          <p:nvPr/>
        </p:nvSpPr>
        <p:spPr>
          <a:xfrm>
            <a:off x="2020132" y="5825148"/>
            <a:ext cx="6500269" cy="555217"/>
          </a:xfrm>
          <a:prstGeom prst="rect">
            <a:avLst/>
          </a:prstGeom>
        </p:spPr>
        <p:txBody>
          <a:bodyPr lIns="0" tIns="0" rIns="0" bIns="0" rtlCol="0" anchor="t">
            <a:spAutoFit/>
          </a:bodyPr>
          <a:lstStyle/>
          <a:p>
            <a:pPr algn="ctr">
              <a:lnSpc>
                <a:spcPts val="4800"/>
              </a:lnSpc>
            </a:pPr>
            <a:r>
              <a:rPr lang="en-US" sz="3200" dirty="0">
                <a:solidFill>
                  <a:srgbClr val="6A7E78"/>
                </a:solidFill>
                <a:latin typeface="Lazydog"/>
                <a:ea typeface="Lazydog"/>
                <a:cs typeface="Lazydog"/>
                <a:sym typeface="Lazydog"/>
              </a:rPr>
              <a:t>How to we adapt practice?</a:t>
            </a:r>
          </a:p>
        </p:txBody>
      </p:sp>
      <p:sp>
        <p:nvSpPr>
          <p:cNvPr id="16" name="TextBox 16"/>
          <p:cNvSpPr txBox="1"/>
          <p:nvPr/>
        </p:nvSpPr>
        <p:spPr>
          <a:xfrm>
            <a:off x="9993054" y="5804862"/>
            <a:ext cx="5929168" cy="615553"/>
          </a:xfrm>
          <a:prstGeom prst="rect">
            <a:avLst/>
          </a:prstGeom>
        </p:spPr>
        <p:txBody>
          <a:bodyPr wrap="square" lIns="0" tIns="0" rIns="0" bIns="0" rtlCol="0" anchor="t">
            <a:spAutoFit/>
          </a:bodyPr>
          <a:lstStyle/>
          <a:p>
            <a:pPr algn="ctr">
              <a:lnSpc>
                <a:spcPts val="4800"/>
              </a:lnSpc>
            </a:pPr>
            <a:r>
              <a:rPr lang="en-US" sz="3200" dirty="0">
                <a:solidFill>
                  <a:srgbClr val="6A7E78"/>
                </a:solidFill>
                <a:latin typeface="Lazydog"/>
                <a:ea typeface="Lazydog"/>
                <a:cs typeface="Lazydog"/>
                <a:sym typeface="Lazydog"/>
              </a:rPr>
              <a:t>What resources do we need?</a:t>
            </a:r>
          </a:p>
        </p:txBody>
      </p:sp>
      <p:sp>
        <p:nvSpPr>
          <p:cNvPr id="17" name="TextBox 17"/>
          <p:cNvSpPr txBox="1"/>
          <p:nvPr/>
        </p:nvSpPr>
        <p:spPr>
          <a:xfrm>
            <a:off x="2509555" y="6843985"/>
            <a:ext cx="5385267" cy="1923604"/>
          </a:xfrm>
          <a:prstGeom prst="rect">
            <a:avLst/>
          </a:prstGeom>
        </p:spPr>
        <p:txBody>
          <a:bodyPr lIns="0" tIns="0" rIns="0" bIns="0" rtlCol="0" anchor="t">
            <a:spAutoFit/>
          </a:bodyPr>
          <a:lstStyle/>
          <a:p>
            <a:pPr algn="ctr">
              <a:lnSpc>
                <a:spcPts val="2520"/>
              </a:lnSpc>
            </a:pPr>
            <a:r>
              <a:rPr lang="en-US" sz="1800" dirty="0">
                <a:solidFill>
                  <a:srgbClr val="6A7E78"/>
                </a:solidFill>
                <a:latin typeface="Lazydog"/>
                <a:ea typeface="Lazydog"/>
                <a:cs typeface="Lazydog"/>
                <a:sym typeface="Lazydog"/>
              </a:rPr>
              <a:t>Guiding coalitions – changing mindsets and practice</a:t>
            </a:r>
          </a:p>
          <a:p>
            <a:pPr algn="ctr">
              <a:lnSpc>
                <a:spcPts val="2520"/>
              </a:lnSpc>
            </a:pPr>
            <a:endParaRPr lang="en-US" dirty="0">
              <a:solidFill>
                <a:srgbClr val="6A7E78"/>
              </a:solidFill>
              <a:latin typeface="Lazydog"/>
              <a:ea typeface="Lazydog"/>
              <a:cs typeface="Lazydog"/>
              <a:sym typeface="Lazydog"/>
            </a:endParaRPr>
          </a:p>
          <a:p>
            <a:pPr algn="ctr">
              <a:lnSpc>
                <a:spcPts val="2520"/>
              </a:lnSpc>
            </a:pPr>
            <a:r>
              <a:rPr lang="en-US" sz="1800" dirty="0">
                <a:solidFill>
                  <a:srgbClr val="6A7E78"/>
                </a:solidFill>
                <a:latin typeface="Lazydog"/>
                <a:ea typeface="Lazydog"/>
                <a:cs typeface="Lazydog"/>
                <a:sym typeface="Lazydog"/>
              </a:rPr>
              <a:t>Understanding of sibling relationships and how to support </a:t>
            </a:r>
            <a:r>
              <a:rPr lang="en-US" dirty="0">
                <a:solidFill>
                  <a:srgbClr val="6A7E78"/>
                </a:solidFill>
                <a:latin typeface="Lazydog"/>
                <a:ea typeface="Lazydog"/>
                <a:cs typeface="Lazydog"/>
                <a:sym typeface="Lazydog"/>
              </a:rPr>
              <a:t>this in a multidisciplinary way </a:t>
            </a:r>
            <a:endParaRPr lang="en-US" sz="1800" dirty="0">
              <a:solidFill>
                <a:srgbClr val="6A7E78"/>
              </a:solidFill>
              <a:latin typeface="Lazydog"/>
              <a:ea typeface="Lazydog"/>
              <a:cs typeface="Lazydog"/>
              <a:sym typeface="Lazydog"/>
            </a:endParaRPr>
          </a:p>
        </p:txBody>
      </p:sp>
      <p:sp>
        <p:nvSpPr>
          <p:cNvPr id="18" name="TextBox 18"/>
          <p:cNvSpPr txBox="1"/>
          <p:nvPr/>
        </p:nvSpPr>
        <p:spPr>
          <a:xfrm>
            <a:off x="10219200" y="6843985"/>
            <a:ext cx="5597066" cy="1603003"/>
          </a:xfrm>
          <a:prstGeom prst="rect">
            <a:avLst/>
          </a:prstGeom>
        </p:spPr>
        <p:txBody>
          <a:bodyPr lIns="0" tIns="0" rIns="0" bIns="0" rtlCol="0" anchor="t">
            <a:spAutoFit/>
          </a:bodyPr>
          <a:lstStyle/>
          <a:p>
            <a:pPr algn="ctr">
              <a:lnSpc>
                <a:spcPts val="2520"/>
              </a:lnSpc>
            </a:pPr>
            <a:r>
              <a:rPr lang="en-US" sz="1800" dirty="0">
                <a:solidFill>
                  <a:srgbClr val="6A7E78"/>
                </a:solidFill>
                <a:latin typeface="Lazydog"/>
                <a:ea typeface="Lazydog"/>
                <a:cs typeface="Lazydog"/>
                <a:sym typeface="Lazydog"/>
              </a:rPr>
              <a:t>Innovative technologies</a:t>
            </a:r>
          </a:p>
          <a:p>
            <a:pPr algn="ctr">
              <a:lnSpc>
                <a:spcPts val="2520"/>
              </a:lnSpc>
            </a:pPr>
            <a:endParaRPr lang="en-US" dirty="0">
              <a:solidFill>
                <a:srgbClr val="6A7E78"/>
              </a:solidFill>
              <a:latin typeface="Lazydog"/>
              <a:ea typeface="Lazydog"/>
              <a:cs typeface="Lazydog"/>
              <a:sym typeface="Lazydog"/>
            </a:endParaRPr>
          </a:p>
          <a:p>
            <a:pPr algn="ctr">
              <a:lnSpc>
                <a:spcPts val="2520"/>
              </a:lnSpc>
            </a:pPr>
            <a:r>
              <a:rPr lang="en-US" sz="1800" dirty="0">
                <a:solidFill>
                  <a:srgbClr val="6A7E78"/>
                </a:solidFill>
                <a:latin typeface="Lazydog"/>
                <a:ea typeface="Lazydog"/>
                <a:cs typeface="Lazydog"/>
                <a:sym typeface="Lazydog"/>
              </a:rPr>
              <a:t>Skilled workforce</a:t>
            </a:r>
          </a:p>
          <a:p>
            <a:pPr algn="ctr">
              <a:lnSpc>
                <a:spcPts val="2520"/>
              </a:lnSpc>
            </a:pPr>
            <a:endParaRPr lang="en-US" dirty="0">
              <a:solidFill>
                <a:srgbClr val="6A7E78"/>
              </a:solidFill>
              <a:latin typeface="Lazydog"/>
              <a:ea typeface="Lazydog"/>
              <a:cs typeface="Lazydog"/>
              <a:sym typeface="Lazydog"/>
            </a:endParaRPr>
          </a:p>
          <a:p>
            <a:pPr algn="ctr">
              <a:lnSpc>
                <a:spcPts val="2520"/>
              </a:lnSpc>
            </a:pPr>
            <a:r>
              <a:rPr lang="en-US" dirty="0">
                <a:solidFill>
                  <a:srgbClr val="6A7E78"/>
                </a:solidFill>
                <a:latin typeface="Lazydog"/>
                <a:ea typeface="Lazydog"/>
                <a:cs typeface="Lazydog"/>
                <a:sym typeface="Lazydog"/>
              </a:rPr>
              <a:t>It infrastructures and digital solutions</a:t>
            </a:r>
            <a:endParaRPr lang="en-US" sz="1800" dirty="0">
              <a:solidFill>
                <a:srgbClr val="6A7E78"/>
              </a:solidFill>
              <a:latin typeface="Lazydog"/>
              <a:ea typeface="Lazydog"/>
              <a:cs typeface="Lazydog"/>
              <a:sym typeface="Lazydog"/>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3">
              <a:extLst>
                <a:ext uri="{96DAC541-7B7A-43D3-8B79-37D633B846F1}">
                  <asvg:svgBlip xmlns:asvg="http://schemas.microsoft.com/office/drawing/2016/SVG/main" r:embed="rId4"/>
                </a:ext>
              </a:extLst>
            </a:blip>
            <a:stretch>
              <a:fillRect l="-9832" r="-31154"/>
            </a:stretch>
          </a:blipFill>
        </p:spPr>
        <p:txBody>
          <a:bodyPr/>
          <a:lstStyle/>
          <a:p>
            <a:endParaRPr lang="en-GB"/>
          </a:p>
        </p:txBody>
      </p:sp>
      <p:sp>
        <p:nvSpPr>
          <p:cNvPr id="3" name="Freeform 3"/>
          <p:cNvSpPr/>
          <p:nvPr/>
        </p:nvSpPr>
        <p:spPr>
          <a:xfrm>
            <a:off x="3152294" y="3181216"/>
            <a:ext cx="11983412" cy="3924567"/>
          </a:xfrm>
          <a:custGeom>
            <a:avLst/>
            <a:gdLst/>
            <a:ahLst/>
            <a:cxnLst/>
            <a:rect l="l" t="t" r="r" b="b"/>
            <a:pathLst>
              <a:path w="11983412" h="3924567">
                <a:moveTo>
                  <a:pt x="0" y="0"/>
                </a:moveTo>
                <a:lnTo>
                  <a:pt x="11983412" y="0"/>
                </a:lnTo>
                <a:lnTo>
                  <a:pt x="11983412" y="3924568"/>
                </a:lnTo>
                <a:lnTo>
                  <a:pt x="0" y="39245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rot="-1111338">
            <a:off x="1404791" y="1458210"/>
            <a:ext cx="3173732" cy="2880162"/>
          </a:xfrm>
          <a:custGeom>
            <a:avLst/>
            <a:gdLst/>
            <a:ahLst/>
            <a:cxnLst/>
            <a:rect l="l" t="t" r="r" b="b"/>
            <a:pathLst>
              <a:path w="3173732" h="2880162">
                <a:moveTo>
                  <a:pt x="0" y="0"/>
                </a:moveTo>
                <a:lnTo>
                  <a:pt x="3173731" y="0"/>
                </a:lnTo>
                <a:lnTo>
                  <a:pt x="3173731" y="2880161"/>
                </a:lnTo>
                <a:lnTo>
                  <a:pt x="0" y="2880161"/>
                </a:lnTo>
                <a:lnTo>
                  <a:pt x="0" y="0"/>
                </a:lnTo>
                <a:close/>
              </a:path>
            </a:pathLst>
          </a:custGeom>
          <a:blipFill>
            <a:blip r:embed="rId7"/>
            <a:stretch>
              <a:fillRect/>
            </a:stretch>
          </a:blipFill>
        </p:spPr>
        <p:txBody>
          <a:bodyPr/>
          <a:lstStyle/>
          <a:p>
            <a:endParaRPr lang="en-GB"/>
          </a:p>
        </p:txBody>
      </p:sp>
      <p:sp>
        <p:nvSpPr>
          <p:cNvPr id="5" name="Freeform 5"/>
          <p:cNvSpPr/>
          <p:nvPr/>
        </p:nvSpPr>
        <p:spPr>
          <a:xfrm rot="516238">
            <a:off x="14201320" y="5015988"/>
            <a:ext cx="2801638" cy="3458812"/>
          </a:xfrm>
          <a:custGeom>
            <a:avLst/>
            <a:gdLst/>
            <a:ahLst/>
            <a:cxnLst/>
            <a:rect l="l" t="t" r="r" b="b"/>
            <a:pathLst>
              <a:path w="2801638" h="3458812">
                <a:moveTo>
                  <a:pt x="0" y="0"/>
                </a:moveTo>
                <a:lnTo>
                  <a:pt x="2801638" y="0"/>
                </a:lnTo>
                <a:lnTo>
                  <a:pt x="2801638" y="3458812"/>
                </a:lnTo>
                <a:lnTo>
                  <a:pt x="0" y="3458812"/>
                </a:lnTo>
                <a:lnTo>
                  <a:pt x="0" y="0"/>
                </a:lnTo>
                <a:close/>
              </a:path>
            </a:pathLst>
          </a:custGeom>
          <a:blipFill>
            <a:blip r:embed="rId8"/>
            <a:stretch>
              <a:fillRect/>
            </a:stretch>
          </a:blipFill>
        </p:spPr>
        <p:txBody>
          <a:bodyPr/>
          <a:lstStyle/>
          <a:p>
            <a:endParaRPr lang="en-GB"/>
          </a:p>
        </p:txBody>
      </p:sp>
      <p:sp>
        <p:nvSpPr>
          <p:cNvPr id="6" name="Freeform 6"/>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rot="944067">
            <a:off x="15149975" y="277437"/>
            <a:ext cx="2453364" cy="2946983"/>
          </a:xfrm>
          <a:custGeom>
            <a:avLst/>
            <a:gdLst/>
            <a:ahLst/>
            <a:cxnLst/>
            <a:rect l="l" t="t" r="r" b="b"/>
            <a:pathLst>
              <a:path w="2453364" h="2946983">
                <a:moveTo>
                  <a:pt x="0" y="0"/>
                </a:moveTo>
                <a:lnTo>
                  <a:pt x="2453363" y="0"/>
                </a:lnTo>
                <a:lnTo>
                  <a:pt x="2453363" y="2946984"/>
                </a:lnTo>
                <a:lnTo>
                  <a:pt x="0" y="2946984"/>
                </a:lnTo>
                <a:lnTo>
                  <a:pt x="0" y="0"/>
                </a:lnTo>
                <a:close/>
              </a:path>
            </a:pathLst>
          </a:custGeom>
          <a:blipFill>
            <a:blip r:embed="rId11"/>
            <a:stretch>
              <a:fillRect/>
            </a:stretch>
          </a:blipFill>
        </p:spPr>
        <p:txBody>
          <a:bodyPr/>
          <a:lstStyle/>
          <a:p>
            <a:endParaRPr lang="en-GB"/>
          </a:p>
        </p:txBody>
      </p:sp>
      <p:sp>
        <p:nvSpPr>
          <p:cNvPr id="8" name="Freeform 8"/>
          <p:cNvSpPr/>
          <p:nvPr/>
        </p:nvSpPr>
        <p:spPr>
          <a:xfrm rot="-6485021">
            <a:off x="-1572024" y="7209450"/>
            <a:ext cx="5772485" cy="5772485"/>
          </a:xfrm>
          <a:custGeom>
            <a:avLst/>
            <a:gdLst/>
            <a:ahLst/>
            <a:cxnLst/>
            <a:rect l="l" t="t" r="r" b="b"/>
            <a:pathLst>
              <a:path w="5772485" h="5772485">
                <a:moveTo>
                  <a:pt x="0" y="0"/>
                </a:moveTo>
                <a:lnTo>
                  <a:pt x="5772485" y="0"/>
                </a:lnTo>
                <a:lnTo>
                  <a:pt x="5772485" y="5772485"/>
                </a:lnTo>
                <a:lnTo>
                  <a:pt x="0" y="577248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9" name="Freeform 9"/>
          <p:cNvSpPr/>
          <p:nvPr/>
        </p:nvSpPr>
        <p:spPr>
          <a:xfrm>
            <a:off x="898692" y="6810064"/>
            <a:ext cx="2636055" cy="2448236"/>
          </a:xfrm>
          <a:custGeom>
            <a:avLst/>
            <a:gdLst/>
            <a:ahLst/>
            <a:cxnLst/>
            <a:rect l="l" t="t" r="r" b="b"/>
            <a:pathLst>
              <a:path w="2636055" h="2448236">
                <a:moveTo>
                  <a:pt x="0" y="0"/>
                </a:moveTo>
                <a:lnTo>
                  <a:pt x="2636056" y="0"/>
                </a:lnTo>
                <a:lnTo>
                  <a:pt x="2636056" y="2448236"/>
                </a:lnTo>
                <a:lnTo>
                  <a:pt x="0" y="2448236"/>
                </a:lnTo>
                <a:lnTo>
                  <a:pt x="0" y="0"/>
                </a:lnTo>
                <a:close/>
              </a:path>
            </a:pathLst>
          </a:custGeom>
          <a:blipFill>
            <a:blip r:embed="rId14"/>
            <a:stretch>
              <a:fillRect/>
            </a:stretch>
          </a:blipFill>
        </p:spPr>
        <p:txBody>
          <a:bodyPr/>
          <a:lstStyle/>
          <a:p>
            <a:endParaRPr lang="en-GB"/>
          </a:p>
        </p:txBody>
      </p:sp>
      <p:sp>
        <p:nvSpPr>
          <p:cNvPr id="10" name="Freeform 10"/>
          <p:cNvSpPr/>
          <p:nvPr/>
        </p:nvSpPr>
        <p:spPr>
          <a:xfrm rot="5735027" flipH="1">
            <a:off x="15395029" y="6983601"/>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1" name="Freeform 1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2" name="Freeform 12"/>
          <p:cNvSpPr/>
          <p:nvPr/>
        </p:nvSpPr>
        <p:spPr>
          <a:xfrm>
            <a:off x="8021545" y="1028700"/>
            <a:ext cx="3110820" cy="2745299"/>
          </a:xfrm>
          <a:custGeom>
            <a:avLst/>
            <a:gdLst/>
            <a:ahLst/>
            <a:cxnLst/>
            <a:rect l="l" t="t" r="r" b="b"/>
            <a:pathLst>
              <a:path w="3110820" h="2745299">
                <a:moveTo>
                  <a:pt x="0" y="0"/>
                </a:moveTo>
                <a:lnTo>
                  <a:pt x="3110820" y="0"/>
                </a:lnTo>
                <a:lnTo>
                  <a:pt x="3110820" y="2745299"/>
                </a:lnTo>
                <a:lnTo>
                  <a:pt x="0" y="2745299"/>
                </a:lnTo>
                <a:lnTo>
                  <a:pt x="0" y="0"/>
                </a:lnTo>
                <a:close/>
              </a:path>
            </a:pathLst>
          </a:custGeom>
          <a:blipFill>
            <a:blip r:embed="rId19"/>
            <a:stretch>
              <a:fillRect/>
            </a:stretch>
          </a:blipFill>
        </p:spPr>
        <p:txBody>
          <a:bodyPr/>
          <a:lstStyle/>
          <a:p>
            <a:endParaRPr lang="en-GB"/>
          </a:p>
        </p:txBody>
      </p:sp>
      <p:sp>
        <p:nvSpPr>
          <p:cNvPr id="13" name="Freeform 13"/>
          <p:cNvSpPr/>
          <p:nvPr/>
        </p:nvSpPr>
        <p:spPr>
          <a:xfrm>
            <a:off x="7603315" y="6464490"/>
            <a:ext cx="3081371" cy="2946561"/>
          </a:xfrm>
          <a:custGeom>
            <a:avLst/>
            <a:gdLst/>
            <a:ahLst/>
            <a:cxnLst/>
            <a:rect l="l" t="t" r="r" b="b"/>
            <a:pathLst>
              <a:path w="3081371" h="2946561">
                <a:moveTo>
                  <a:pt x="0" y="0"/>
                </a:moveTo>
                <a:lnTo>
                  <a:pt x="3081370" y="0"/>
                </a:lnTo>
                <a:lnTo>
                  <a:pt x="3081370" y="2946561"/>
                </a:lnTo>
                <a:lnTo>
                  <a:pt x="0" y="2946561"/>
                </a:lnTo>
                <a:lnTo>
                  <a:pt x="0" y="0"/>
                </a:lnTo>
                <a:close/>
              </a:path>
            </a:pathLst>
          </a:custGeom>
          <a:blipFill>
            <a:blip r:embed="rId20"/>
            <a:stretch>
              <a:fillRect/>
            </a:stretch>
          </a:blipFill>
        </p:spPr>
        <p:txBody>
          <a:bodyPr/>
          <a:lstStyle/>
          <a:p>
            <a:endParaRPr lang="en-GB"/>
          </a:p>
        </p:txBody>
      </p:sp>
      <p:sp>
        <p:nvSpPr>
          <p:cNvPr id="14" name="TextBox 14"/>
          <p:cNvSpPr txBox="1"/>
          <p:nvPr/>
        </p:nvSpPr>
        <p:spPr>
          <a:xfrm>
            <a:off x="4139307" y="4428098"/>
            <a:ext cx="10009385" cy="1231106"/>
          </a:xfrm>
          <a:prstGeom prst="rect">
            <a:avLst/>
          </a:prstGeom>
        </p:spPr>
        <p:txBody>
          <a:bodyPr lIns="0" tIns="0" rIns="0" bIns="0" rtlCol="0" anchor="t">
            <a:spAutoFit/>
          </a:bodyPr>
          <a:lstStyle/>
          <a:p>
            <a:pPr algn="ctr">
              <a:lnSpc>
                <a:spcPts val="9600"/>
              </a:lnSpc>
            </a:pPr>
            <a:r>
              <a:rPr lang="en-US" sz="9600" dirty="0">
                <a:solidFill>
                  <a:srgbClr val="6A7E78"/>
                </a:solidFill>
                <a:latin typeface="Lazydog"/>
                <a:ea typeface="Lazydog"/>
                <a:cs typeface="Lazydog"/>
                <a:sym typeface="Lazydog"/>
              </a:rPr>
              <a:t>From practice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1793</Words>
  <Application>Microsoft Office PowerPoint</Application>
  <PresentationFormat>Custom</PresentationFormat>
  <Paragraphs>213</Paragraphs>
  <Slides>15</Slides>
  <Notes>11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Lazydog</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With Playful Illustration Portfolio Design Presentation</dc:title>
  <dc:creator>Declan Hall</dc:creator>
  <cp:lastModifiedBy>Maryanne McIntyre</cp:lastModifiedBy>
  <cp:revision>42</cp:revision>
  <dcterms:created xsi:type="dcterms:W3CDTF">2006-08-16T00:00:00Z</dcterms:created>
  <dcterms:modified xsi:type="dcterms:W3CDTF">2024-11-15T11:30:10Z</dcterms:modified>
  <dc:identifier>DAGRkqo5CyI</dc:identifier>
</cp:coreProperties>
</file>