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9"/>
  </p:notesMasterIdLst>
  <p:sldIdLst>
    <p:sldId id="1049" r:id="rId5"/>
    <p:sldId id="1051" r:id="rId6"/>
    <p:sldId id="1036" r:id="rId7"/>
    <p:sldId id="1052" r:id="rId8"/>
  </p:sldIdLst>
  <p:sldSz cx="12192000" cy="6858000"/>
  <p:notesSz cx="7102475" cy="9037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1AB3629-CF8B-52CC-9546-099AE15CD931}" name="Claire Lightowler" initials="CL" userId="S::claire.lightowler@clanchildlaw.org::01933ea3-9368-4b4a-8d9e-53f791d99069" providerId="AD"/>
  <p188:author id="{199434D6-F260-3EB9-F944-17A9916CDB6E}" name="carly.elliott@strath.ac.uk" initials="ca" userId="S::urn:spo:guest#carly.elliott@strath.ac.uk::"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66451" autoAdjust="0"/>
  </p:normalViewPr>
  <p:slideViewPr>
    <p:cSldViewPr snapToGrid="0">
      <p:cViewPr varScale="1">
        <p:scale>
          <a:sx n="40" d="100"/>
          <a:sy n="40" d="100"/>
        </p:scale>
        <p:origin x="168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A0C45B-A0AC-4738-9B05-924FE0DC0680}"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BE4AD36A-50FB-4829-9E06-ECE53638FA50}">
      <dgm:prSet phldrT="[Text]" phldr="0"/>
      <dgm:spPr/>
      <dgm:t>
        <a:bodyPr/>
        <a:lstStyle/>
        <a:p>
          <a:r>
            <a:rPr lang="en-US" dirty="0">
              <a:latin typeface="Arial" panose="020B0604020202020204"/>
            </a:rPr>
            <a:t>Raising local-level complaints</a:t>
          </a:r>
          <a:endParaRPr lang="en-US" dirty="0"/>
        </a:p>
      </dgm:t>
    </dgm:pt>
    <dgm:pt modelId="{39B562E4-9A9F-40D9-BF00-A29EE0188890}" type="parTrans" cxnId="{8BF03119-D9C3-4126-BFFB-4AF805B11322}">
      <dgm:prSet/>
      <dgm:spPr/>
      <dgm:t>
        <a:bodyPr/>
        <a:lstStyle/>
        <a:p>
          <a:endParaRPr lang="en-GB"/>
        </a:p>
      </dgm:t>
    </dgm:pt>
    <dgm:pt modelId="{C329225C-5E14-401D-B4C8-86C6A66E7BD9}" type="sibTrans" cxnId="{8BF03119-D9C3-4126-BFFB-4AF805B11322}">
      <dgm:prSet/>
      <dgm:spPr/>
      <dgm:t>
        <a:bodyPr/>
        <a:lstStyle/>
        <a:p>
          <a:endParaRPr lang="en-GB"/>
        </a:p>
      </dgm:t>
    </dgm:pt>
    <dgm:pt modelId="{8760F937-CC4F-43BC-9873-90C81225EA27}">
      <dgm:prSet phldrT="[Text]" phldr="0"/>
      <dgm:spPr/>
      <dgm:t>
        <a:bodyPr/>
        <a:lstStyle/>
        <a:p>
          <a:pPr rtl="0"/>
          <a:r>
            <a:rPr lang="en-US" dirty="0">
              <a:latin typeface="Arial" panose="020B0604020202020204"/>
            </a:rPr>
            <a:t>Appealing complaint decision</a:t>
          </a:r>
          <a:endParaRPr lang="en-US" dirty="0"/>
        </a:p>
      </dgm:t>
    </dgm:pt>
    <dgm:pt modelId="{9D4A03FC-F633-49E4-B440-8F7E754C5AFF}" type="parTrans" cxnId="{1193349F-348C-46D9-A7F3-406FAEC51E48}">
      <dgm:prSet/>
      <dgm:spPr/>
      <dgm:t>
        <a:bodyPr/>
        <a:lstStyle/>
        <a:p>
          <a:endParaRPr lang="en-GB"/>
        </a:p>
      </dgm:t>
    </dgm:pt>
    <dgm:pt modelId="{42786502-06FA-4123-B329-BD645029B41D}" type="sibTrans" cxnId="{1193349F-348C-46D9-A7F3-406FAEC51E48}">
      <dgm:prSet/>
      <dgm:spPr/>
      <dgm:t>
        <a:bodyPr/>
        <a:lstStyle/>
        <a:p>
          <a:endParaRPr lang="en-GB"/>
        </a:p>
      </dgm:t>
    </dgm:pt>
    <dgm:pt modelId="{A2DCE5CC-1E39-407B-90F7-60CE3F2F40F7}">
      <dgm:prSet phldrT="[Text]" phldr="0"/>
      <dgm:spPr/>
      <dgm:t>
        <a:bodyPr/>
        <a:lstStyle/>
        <a:p>
          <a:pPr rtl="0"/>
          <a:r>
            <a:rPr lang="en-US" dirty="0">
              <a:latin typeface="Arial" panose="020B0604020202020204"/>
            </a:rPr>
            <a:t> Using NHRI or ombudspersons </a:t>
          </a:r>
          <a:r>
            <a:rPr lang="en-US" dirty="0">
              <a:solidFill>
                <a:srgbClr val="000000"/>
              </a:solidFill>
              <a:latin typeface="Arial"/>
              <a:cs typeface="Calibri"/>
            </a:rPr>
            <a:t>complaint or investigatory powers</a:t>
          </a:r>
        </a:p>
      </dgm:t>
    </dgm:pt>
    <dgm:pt modelId="{5C3BA125-FC97-40EB-93A2-401482A743B0}" type="parTrans" cxnId="{EE4CDE8D-E32A-4C7F-B50C-E32BFF89C4AB}">
      <dgm:prSet/>
      <dgm:spPr/>
      <dgm:t>
        <a:bodyPr/>
        <a:lstStyle/>
        <a:p>
          <a:endParaRPr lang="en-GB"/>
        </a:p>
      </dgm:t>
    </dgm:pt>
    <dgm:pt modelId="{A3EAA5F0-C663-4E31-8827-827EB760F884}" type="sibTrans" cxnId="{EE4CDE8D-E32A-4C7F-B50C-E32BFF89C4AB}">
      <dgm:prSet/>
      <dgm:spPr/>
      <dgm:t>
        <a:bodyPr/>
        <a:lstStyle/>
        <a:p>
          <a:endParaRPr lang="en-GB"/>
        </a:p>
      </dgm:t>
    </dgm:pt>
    <dgm:pt modelId="{4E9BE6F0-160D-42BD-BCC9-5448104AB2DF}">
      <dgm:prSet phldr="0"/>
      <dgm:spPr/>
      <dgm:t>
        <a:bodyPr/>
        <a:lstStyle/>
        <a:p>
          <a:pPr rtl="0"/>
          <a:r>
            <a:rPr lang="en-US" dirty="0">
              <a:latin typeface="Arial" panose="020B0604020202020204"/>
            </a:rPr>
            <a:t>Court action &amp; appealing CHS decisions</a:t>
          </a:r>
        </a:p>
      </dgm:t>
    </dgm:pt>
    <dgm:pt modelId="{AED012A4-7512-4D7C-9FE2-189CA8085091}" type="parTrans" cxnId="{4867AC81-123F-4224-AD23-B14D275DE6BB}">
      <dgm:prSet/>
      <dgm:spPr/>
      <dgm:t>
        <a:bodyPr/>
        <a:lstStyle/>
        <a:p>
          <a:endParaRPr lang="en-GB"/>
        </a:p>
      </dgm:t>
    </dgm:pt>
    <dgm:pt modelId="{A7123B4A-DBCC-4913-9975-14F8CE55E63B}" type="sibTrans" cxnId="{4867AC81-123F-4224-AD23-B14D275DE6BB}">
      <dgm:prSet/>
      <dgm:spPr/>
      <dgm:t>
        <a:bodyPr/>
        <a:lstStyle/>
        <a:p>
          <a:endParaRPr lang="en-GB"/>
        </a:p>
      </dgm:t>
    </dgm:pt>
    <dgm:pt modelId="{403F9AB3-984A-4D03-BBD7-BA5A45248660}" type="pres">
      <dgm:prSet presAssocID="{66A0C45B-A0AC-4738-9B05-924FE0DC0680}" presName="Name0" presStyleCnt="0">
        <dgm:presLayoutVars>
          <dgm:dir/>
          <dgm:resizeHandles val="exact"/>
        </dgm:presLayoutVars>
      </dgm:prSet>
      <dgm:spPr/>
    </dgm:pt>
    <dgm:pt modelId="{3085BE52-B857-486B-9777-93CEF5F935B1}" type="pres">
      <dgm:prSet presAssocID="{66A0C45B-A0AC-4738-9B05-924FE0DC0680}" presName="arrow" presStyleLbl="bgShp" presStyleIdx="0" presStyleCnt="1"/>
      <dgm:spPr/>
    </dgm:pt>
    <dgm:pt modelId="{AEB8D60C-8335-4FEC-AE11-BBD62A3F0ED9}" type="pres">
      <dgm:prSet presAssocID="{66A0C45B-A0AC-4738-9B05-924FE0DC0680}" presName="points" presStyleCnt="0"/>
      <dgm:spPr/>
    </dgm:pt>
    <dgm:pt modelId="{51A7126B-579E-49CC-91DE-C3721CE42B6B}" type="pres">
      <dgm:prSet presAssocID="{BE4AD36A-50FB-4829-9E06-ECE53638FA50}" presName="compositeA" presStyleCnt="0"/>
      <dgm:spPr/>
    </dgm:pt>
    <dgm:pt modelId="{91CE6797-4F49-4538-BFB4-E809967D3720}" type="pres">
      <dgm:prSet presAssocID="{BE4AD36A-50FB-4829-9E06-ECE53638FA50}" presName="textA" presStyleLbl="revTx" presStyleIdx="0" presStyleCnt="4">
        <dgm:presLayoutVars>
          <dgm:bulletEnabled val="1"/>
        </dgm:presLayoutVars>
      </dgm:prSet>
      <dgm:spPr/>
    </dgm:pt>
    <dgm:pt modelId="{017A2F3F-457D-4132-B626-B3D130D4B3B5}" type="pres">
      <dgm:prSet presAssocID="{BE4AD36A-50FB-4829-9E06-ECE53638FA50}" presName="circleA" presStyleLbl="node1" presStyleIdx="0" presStyleCnt="4"/>
      <dgm:spPr/>
    </dgm:pt>
    <dgm:pt modelId="{9660EAE6-05FE-4243-867E-AD763DDF64D2}" type="pres">
      <dgm:prSet presAssocID="{BE4AD36A-50FB-4829-9E06-ECE53638FA50}" presName="spaceA" presStyleCnt="0"/>
      <dgm:spPr/>
    </dgm:pt>
    <dgm:pt modelId="{E0F6F003-6430-459A-8486-3ED99DD44397}" type="pres">
      <dgm:prSet presAssocID="{C329225C-5E14-401D-B4C8-86C6A66E7BD9}" presName="space" presStyleCnt="0"/>
      <dgm:spPr/>
    </dgm:pt>
    <dgm:pt modelId="{29A88D23-126E-4966-BAD4-917E56D8EC5D}" type="pres">
      <dgm:prSet presAssocID="{8760F937-CC4F-43BC-9873-90C81225EA27}" presName="compositeB" presStyleCnt="0"/>
      <dgm:spPr/>
    </dgm:pt>
    <dgm:pt modelId="{62AEB0E0-C35D-4FD7-8D57-52B71C70675C}" type="pres">
      <dgm:prSet presAssocID="{8760F937-CC4F-43BC-9873-90C81225EA27}" presName="textB" presStyleLbl="revTx" presStyleIdx="1" presStyleCnt="4">
        <dgm:presLayoutVars>
          <dgm:bulletEnabled val="1"/>
        </dgm:presLayoutVars>
      </dgm:prSet>
      <dgm:spPr/>
    </dgm:pt>
    <dgm:pt modelId="{A5F12B12-6D9A-4BF8-BF88-AE748C9D65BF}" type="pres">
      <dgm:prSet presAssocID="{8760F937-CC4F-43BC-9873-90C81225EA27}" presName="circleB" presStyleLbl="node1" presStyleIdx="1" presStyleCnt="4"/>
      <dgm:spPr/>
    </dgm:pt>
    <dgm:pt modelId="{34A8A2FB-E6CE-4016-AE6B-2A72312BD52F}" type="pres">
      <dgm:prSet presAssocID="{8760F937-CC4F-43BC-9873-90C81225EA27}" presName="spaceB" presStyleCnt="0"/>
      <dgm:spPr/>
    </dgm:pt>
    <dgm:pt modelId="{4A726929-7F0A-4BF3-8C06-7742AE1E1DAA}" type="pres">
      <dgm:prSet presAssocID="{42786502-06FA-4123-B329-BD645029B41D}" presName="space" presStyleCnt="0"/>
      <dgm:spPr/>
    </dgm:pt>
    <dgm:pt modelId="{FE9E0E4E-0DC2-40D8-A35A-F5BC9F34E127}" type="pres">
      <dgm:prSet presAssocID="{A2DCE5CC-1E39-407B-90F7-60CE3F2F40F7}" presName="compositeA" presStyleCnt="0"/>
      <dgm:spPr/>
    </dgm:pt>
    <dgm:pt modelId="{1534C3EC-9605-43DD-98C3-3536601B2CD9}" type="pres">
      <dgm:prSet presAssocID="{A2DCE5CC-1E39-407B-90F7-60CE3F2F40F7}" presName="textA" presStyleLbl="revTx" presStyleIdx="2" presStyleCnt="4">
        <dgm:presLayoutVars>
          <dgm:bulletEnabled val="1"/>
        </dgm:presLayoutVars>
      </dgm:prSet>
      <dgm:spPr/>
    </dgm:pt>
    <dgm:pt modelId="{8A44F995-448E-405A-95B0-A8F679929022}" type="pres">
      <dgm:prSet presAssocID="{A2DCE5CC-1E39-407B-90F7-60CE3F2F40F7}" presName="circleA" presStyleLbl="node1" presStyleIdx="2" presStyleCnt="4"/>
      <dgm:spPr/>
    </dgm:pt>
    <dgm:pt modelId="{424E9386-2C8A-435F-83F6-98EC02AA7567}" type="pres">
      <dgm:prSet presAssocID="{A2DCE5CC-1E39-407B-90F7-60CE3F2F40F7}" presName="spaceA" presStyleCnt="0"/>
      <dgm:spPr/>
    </dgm:pt>
    <dgm:pt modelId="{3938A59A-547C-4D96-ABE0-27D4CFC87A74}" type="pres">
      <dgm:prSet presAssocID="{A3EAA5F0-C663-4E31-8827-827EB760F884}" presName="space" presStyleCnt="0"/>
      <dgm:spPr/>
    </dgm:pt>
    <dgm:pt modelId="{0681A914-5357-4A60-B84B-845DA5B489AC}" type="pres">
      <dgm:prSet presAssocID="{4E9BE6F0-160D-42BD-BCC9-5448104AB2DF}" presName="compositeB" presStyleCnt="0"/>
      <dgm:spPr/>
    </dgm:pt>
    <dgm:pt modelId="{430B50F9-684F-4E9C-89FD-270AE5676D4E}" type="pres">
      <dgm:prSet presAssocID="{4E9BE6F0-160D-42BD-BCC9-5448104AB2DF}" presName="textB" presStyleLbl="revTx" presStyleIdx="3" presStyleCnt="4">
        <dgm:presLayoutVars>
          <dgm:bulletEnabled val="1"/>
        </dgm:presLayoutVars>
      </dgm:prSet>
      <dgm:spPr/>
    </dgm:pt>
    <dgm:pt modelId="{7D0492AA-1135-4A53-AB16-0D19E8C8E7B5}" type="pres">
      <dgm:prSet presAssocID="{4E9BE6F0-160D-42BD-BCC9-5448104AB2DF}" presName="circleB" presStyleLbl="node1" presStyleIdx="3" presStyleCnt="4"/>
      <dgm:spPr/>
    </dgm:pt>
    <dgm:pt modelId="{62AE3D35-CBD7-49FF-8CA4-1A52EBC0CCDB}" type="pres">
      <dgm:prSet presAssocID="{4E9BE6F0-160D-42BD-BCC9-5448104AB2DF}" presName="spaceB" presStyleCnt="0"/>
      <dgm:spPr/>
    </dgm:pt>
  </dgm:ptLst>
  <dgm:cxnLst>
    <dgm:cxn modelId="{8BF03119-D9C3-4126-BFFB-4AF805B11322}" srcId="{66A0C45B-A0AC-4738-9B05-924FE0DC0680}" destId="{BE4AD36A-50FB-4829-9E06-ECE53638FA50}" srcOrd="0" destOrd="0" parTransId="{39B562E4-9A9F-40D9-BF00-A29EE0188890}" sibTransId="{C329225C-5E14-401D-B4C8-86C6A66E7BD9}"/>
    <dgm:cxn modelId="{0277596D-05FE-43F3-915A-93A7AC76BABA}" type="presOf" srcId="{4E9BE6F0-160D-42BD-BCC9-5448104AB2DF}" destId="{430B50F9-684F-4E9C-89FD-270AE5676D4E}" srcOrd="0" destOrd="0" presId="urn:microsoft.com/office/officeart/2005/8/layout/hProcess11"/>
    <dgm:cxn modelId="{5CDCC04E-89A1-4ABB-AB31-516386E62058}" type="presOf" srcId="{BE4AD36A-50FB-4829-9E06-ECE53638FA50}" destId="{91CE6797-4F49-4538-BFB4-E809967D3720}" srcOrd="0" destOrd="0" presId="urn:microsoft.com/office/officeart/2005/8/layout/hProcess11"/>
    <dgm:cxn modelId="{A1E83450-BD3E-4085-A5B3-F3B683838EF5}" type="presOf" srcId="{66A0C45B-A0AC-4738-9B05-924FE0DC0680}" destId="{403F9AB3-984A-4D03-BBD7-BA5A45248660}" srcOrd="0" destOrd="0" presId="urn:microsoft.com/office/officeart/2005/8/layout/hProcess11"/>
    <dgm:cxn modelId="{4867AC81-123F-4224-AD23-B14D275DE6BB}" srcId="{66A0C45B-A0AC-4738-9B05-924FE0DC0680}" destId="{4E9BE6F0-160D-42BD-BCC9-5448104AB2DF}" srcOrd="3" destOrd="0" parTransId="{AED012A4-7512-4D7C-9FE2-189CA8085091}" sibTransId="{A7123B4A-DBCC-4913-9975-14F8CE55E63B}"/>
    <dgm:cxn modelId="{EE4CDE8D-E32A-4C7F-B50C-E32BFF89C4AB}" srcId="{66A0C45B-A0AC-4738-9B05-924FE0DC0680}" destId="{A2DCE5CC-1E39-407B-90F7-60CE3F2F40F7}" srcOrd="2" destOrd="0" parTransId="{5C3BA125-FC97-40EB-93A2-401482A743B0}" sibTransId="{A3EAA5F0-C663-4E31-8827-827EB760F884}"/>
    <dgm:cxn modelId="{1193349F-348C-46D9-A7F3-406FAEC51E48}" srcId="{66A0C45B-A0AC-4738-9B05-924FE0DC0680}" destId="{8760F937-CC4F-43BC-9873-90C81225EA27}" srcOrd="1" destOrd="0" parTransId="{9D4A03FC-F633-49E4-B440-8F7E754C5AFF}" sibTransId="{42786502-06FA-4123-B329-BD645029B41D}"/>
    <dgm:cxn modelId="{3C10CDD6-5EBE-4563-A661-4D6878F53F7B}" type="presOf" srcId="{8760F937-CC4F-43BC-9873-90C81225EA27}" destId="{62AEB0E0-C35D-4FD7-8D57-52B71C70675C}" srcOrd="0" destOrd="0" presId="urn:microsoft.com/office/officeart/2005/8/layout/hProcess11"/>
    <dgm:cxn modelId="{5852AED8-E266-47FB-AAE4-3F30432D88B5}" type="presOf" srcId="{A2DCE5CC-1E39-407B-90F7-60CE3F2F40F7}" destId="{1534C3EC-9605-43DD-98C3-3536601B2CD9}" srcOrd="0" destOrd="0" presId="urn:microsoft.com/office/officeart/2005/8/layout/hProcess11"/>
    <dgm:cxn modelId="{8A7487AE-2684-4E61-B5BA-117DD0C86F9A}" type="presParOf" srcId="{403F9AB3-984A-4D03-BBD7-BA5A45248660}" destId="{3085BE52-B857-486B-9777-93CEF5F935B1}" srcOrd="0" destOrd="0" presId="urn:microsoft.com/office/officeart/2005/8/layout/hProcess11"/>
    <dgm:cxn modelId="{064DF67A-47B6-4B50-933E-371381228405}" type="presParOf" srcId="{403F9AB3-984A-4D03-BBD7-BA5A45248660}" destId="{AEB8D60C-8335-4FEC-AE11-BBD62A3F0ED9}" srcOrd="1" destOrd="0" presId="urn:microsoft.com/office/officeart/2005/8/layout/hProcess11"/>
    <dgm:cxn modelId="{6F07ABFF-4EAE-4175-AF37-F6C09B83BC34}" type="presParOf" srcId="{AEB8D60C-8335-4FEC-AE11-BBD62A3F0ED9}" destId="{51A7126B-579E-49CC-91DE-C3721CE42B6B}" srcOrd="0" destOrd="0" presId="urn:microsoft.com/office/officeart/2005/8/layout/hProcess11"/>
    <dgm:cxn modelId="{B5B3B862-5926-4516-A03E-3B2FF3E9C58D}" type="presParOf" srcId="{51A7126B-579E-49CC-91DE-C3721CE42B6B}" destId="{91CE6797-4F49-4538-BFB4-E809967D3720}" srcOrd="0" destOrd="0" presId="urn:microsoft.com/office/officeart/2005/8/layout/hProcess11"/>
    <dgm:cxn modelId="{347D4517-DAF7-44B8-8752-C330D2A0269A}" type="presParOf" srcId="{51A7126B-579E-49CC-91DE-C3721CE42B6B}" destId="{017A2F3F-457D-4132-B626-B3D130D4B3B5}" srcOrd="1" destOrd="0" presId="urn:microsoft.com/office/officeart/2005/8/layout/hProcess11"/>
    <dgm:cxn modelId="{9CEFE95D-8AE6-4E84-9319-EE326E3A5FEE}" type="presParOf" srcId="{51A7126B-579E-49CC-91DE-C3721CE42B6B}" destId="{9660EAE6-05FE-4243-867E-AD763DDF64D2}" srcOrd="2" destOrd="0" presId="urn:microsoft.com/office/officeart/2005/8/layout/hProcess11"/>
    <dgm:cxn modelId="{A9EFBB3D-2DB6-493A-8B06-E1D5F0B4B39F}" type="presParOf" srcId="{AEB8D60C-8335-4FEC-AE11-BBD62A3F0ED9}" destId="{E0F6F003-6430-459A-8486-3ED99DD44397}" srcOrd="1" destOrd="0" presId="urn:microsoft.com/office/officeart/2005/8/layout/hProcess11"/>
    <dgm:cxn modelId="{4140EDE7-4AFC-41FA-A393-B8123B64A8A0}" type="presParOf" srcId="{AEB8D60C-8335-4FEC-AE11-BBD62A3F0ED9}" destId="{29A88D23-126E-4966-BAD4-917E56D8EC5D}" srcOrd="2" destOrd="0" presId="urn:microsoft.com/office/officeart/2005/8/layout/hProcess11"/>
    <dgm:cxn modelId="{B80F357A-AC10-49C4-A732-28A15D56AAC3}" type="presParOf" srcId="{29A88D23-126E-4966-BAD4-917E56D8EC5D}" destId="{62AEB0E0-C35D-4FD7-8D57-52B71C70675C}" srcOrd="0" destOrd="0" presId="urn:microsoft.com/office/officeart/2005/8/layout/hProcess11"/>
    <dgm:cxn modelId="{9571C899-4321-427D-98FF-EB725BC847EB}" type="presParOf" srcId="{29A88D23-126E-4966-BAD4-917E56D8EC5D}" destId="{A5F12B12-6D9A-4BF8-BF88-AE748C9D65BF}" srcOrd="1" destOrd="0" presId="urn:microsoft.com/office/officeart/2005/8/layout/hProcess11"/>
    <dgm:cxn modelId="{F2141C47-884C-4542-B716-A1719A4E89C5}" type="presParOf" srcId="{29A88D23-126E-4966-BAD4-917E56D8EC5D}" destId="{34A8A2FB-E6CE-4016-AE6B-2A72312BD52F}" srcOrd="2" destOrd="0" presId="urn:microsoft.com/office/officeart/2005/8/layout/hProcess11"/>
    <dgm:cxn modelId="{1E91763A-3F02-4570-A01A-1FDEA75DEC14}" type="presParOf" srcId="{AEB8D60C-8335-4FEC-AE11-BBD62A3F0ED9}" destId="{4A726929-7F0A-4BF3-8C06-7742AE1E1DAA}" srcOrd="3" destOrd="0" presId="urn:microsoft.com/office/officeart/2005/8/layout/hProcess11"/>
    <dgm:cxn modelId="{2F2C841D-4E0D-46E9-8F35-3ECBBA8570FD}" type="presParOf" srcId="{AEB8D60C-8335-4FEC-AE11-BBD62A3F0ED9}" destId="{FE9E0E4E-0DC2-40D8-A35A-F5BC9F34E127}" srcOrd="4" destOrd="0" presId="urn:microsoft.com/office/officeart/2005/8/layout/hProcess11"/>
    <dgm:cxn modelId="{E8527822-52BE-46FC-A29A-282FA691AF5D}" type="presParOf" srcId="{FE9E0E4E-0DC2-40D8-A35A-F5BC9F34E127}" destId="{1534C3EC-9605-43DD-98C3-3536601B2CD9}" srcOrd="0" destOrd="0" presId="urn:microsoft.com/office/officeart/2005/8/layout/hProcess11"/>
    <dgm:cxn modelId="{CB5B6E91-F3D3-4569-A53C-093F78CF3236}" type="presParOf" srcId="{FE9E0E4E-0DC2-40D8-A35A-F5BC9F34E127}" destId="{8A44F995-448E-405A-95B0-A8F679929022}" srcOrd="1" destOrd="0" presId="urn:microsoft.com/office/officeart/2005/8/layout/hProcess11"/>
    <dgm:cxn modelId="{0A2783AC-FA47-49FE-B7BB-10D38E464C7C}" type="presParOf" srcId="{FE9E0E4E-0DC2-40D8-A35A-F5BC9F34E127}" destId="{424E9386-2C8A-435F-83F6-98EC02AA7567}" srcOrd="2" destOrd="0" presId="urn:microsoft.com/office/officeart/2005/8/layout/hProcess11"/>
    <dgm:cxn modelId="{B4E426D9-2EC7-4C1B-A836-2E8007D00F25}" type="presParOf" srcId="{AEB8D60C-8335-4FEC-AE11-BBD62A3F0ED9}" destId="{3938A59A-547C-4D96-ABE0-27D4CFC87A74}" srcOrd="5" destOrd="0" presId="urn:microsoft.com/office/officeart/2005/8/layout/hProcess11"/>
    <dgm:cxn modelId="{71E8CAB9-6042-4B0B-B9EA-76157F479AC5}" type="presParOf" srcId="{AEB8D60C-8335-4FEC-AE11-BBD62A3F0ED9}" destId="{0681A914-5357-4A60-B84B-845DA5B489AC}" srcOrd="6" destOrd="0" presId="urn:microsoft.com/office/officeart/2005/8/layout/hProcess11"/>
    <dgm:cxn modelId="{B79E430E-3772-42ED-8614-25B832BB5C0B}" type="presParOf" srcId="{0681A914-5357-4A60-B84B-845DA5B489AC}" destId="{430B50F9-684F-4E9C-89FD-270AE5676D4E}" srcOrd="0" destOrd="0" presId="urn:microsoft.com/office/officeart/2005/8/layout/hProcess11"/>
    <dgm:cxn modelId="{556FD692-C1FC-424C-BB1C-DEE5E19A1F10}" type="presParOf" srcId="{0681A914-5357-4A60-B84B-845DA5B489AC}" destId="{7D0492AA-1135-4A53-AB16-0D19E8C8E7B5}" srcOrd="1" destOrd="0" presId="urn:microsoft.com/office/officeart/2005/8/layout/hProcess11"/>
    <dgm:cxn modelId="{B2908547-F1B7-400F-B88A-DD2AC4AFA88C}" type="presParOf" srcId="{0681A914-5357-4A60-B84B-845DA5B489AC}" destId="{62AE3D35-CBD7-49FF-8CA4-1A52EBC0CCDB}"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85BE52-B857-486B-9777-93CEF5F935B1}">
      <dsp:nvSpPr>
        <dsp:cNvPr id="0" name=""/>
        <dsp:cNvSpPr/>
      </dsp:nvSpPr>
      <dsp:spPr>
        <a:xfrm>
          <a:off x="0" y="1484993"/>
          <a:ext cx="11802738" cy="1979991"/>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CE6797-4F49-4538-BFB4-E809967D3720}">
      <dsp:nvSpPr>
        <dsp:cNvPr id="0" name=""/>
        <dsp:cNvSpPr/>
      </dsp:nvSpPr>
      <dsp:spPr>
        <a:xfrm>
          <a:off x="5316" y="0"/>
          <a:ext cx="2557067" cy="1979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a:lnSpc>
              <a:spcPct val="90000"/>
            </a:lnSpc>
            <a:spcBef>
              <a:spcPct val="0"/>
            </a:spcBef>
            <a:spcAft>
              <a:spcPct val="35000"/>
            </a:spcAft>
            <a:buNone/>
          </a:pPr>
          <a:r>
            <a:rPr lang="en-US" sz="1700" kern="1200" dirty="0">
              <a:latin typeface="Arial" panose="020B0604020202020204"/>
            </a:rPr>
            <a:t>Raising local-level complaints</a:t>
          </a:r>
          <a:endParaRPr lang="en-US" sz="1700" kern="1200" dirty="0"/>
        </a:p>
      </dsp:txBody>
      <dsp:txXfrm>
        <a:off x="5316" y="0"/>
        <a:ext cx="2557067" cy="1979991"/>
      </dsp:txXfrm>
    </dsp:sp>
    <dsp:sp modelId="{017A2F3F-457D-4132-B626-B3D130D4B3B5}">
      <dsp:nvSpPr>
        <dsp:cNvPr id="0" name=""/>
        <dsp:cNvSpPr/>
      </dsp:nvSpPr>
      <dsp:spPr>
        <a:xfrm>
          <a:off x="1036351" y="2227490"/>
          <a:ext cx="494997" cy="49499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AEB0E0-C35D-4FD7-8D57-52B71C70675C}">
      <dsp:nvSpPr>
        <dsp:cNvPr id="0" name=""/>
        <dsp:cNvSpPr/>
      </dsp:nvSpPr>
      <dsp:spPr>
        <a:xfrm>
          <a:off x="2690237" y="2969986"/>
          <a:ext cx="2557067" cy="1979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rtl="0">
            <a:lnSpc>
              <a:spcPct val="90000"/>
            </a:lnSpc>
            <a:spcBef>
              <a:spcPct val="0"/>
            </a:spcBef>
            <a:spcAft>
              <a:spcPct val="35000"/>
            </a:spcAft>
            <a:buNone/>
          </a:pPr>
          <a:r>
            <a:rPr lang="en-US" sz="1700" kern="1200" dirty="0">
              <a:latin typeface="Arial" panose="020B0604020202020204"/>
            </a:rPr>
            <a:t>Appealing complaint decision</a:t>
          </a:r>
          <a:endParaRPr lang="en-US" sz="1700" kern="1200" dirty="0"/>
        </a:p>
      </dsp:txBody>
      <dsp:txXfrm>
        <a:off x="2690237" y="2969986"/>
        <a:ext cx="2557067" cy="1979991"/>
      </dsp:txXfrm>
    </dsp:sp>
    <dsp:sp modelId="{A5F12B12-6D9A-4BF8-BF88-AE748C9D65BF}">
      <dsp:nvSpPr>
        <dsp:cNvPr id="0" name=""/>
        <dsp:cNvSpPr/>
      </dsp:nvSpPr>
      <dsp:spPr>
        <a:xfrm>
          <a:off x="3721272" y="2227490"/>
          <a:ext cx="494997" cy="49499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34C3EC-9605-43DD-98C3-3536601B2CD9}">
      <dsp:nvSpPr>
        <dsp:cNvPr id="0" name=""/>
        <dsp:cNvSpPr/>
      </dsp:nvSpPr>
      <dsp:spPr>
        <a:xfrm>
          <a:off x="5375158" y="0"/>
          <a:ext cx="2557067" cy="1979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en-US" sz="1700" kern="1200" dirty="0">
              <a:latin typeface="Arial" panose="020B0604020202020204"/>
            </a:rPr>
            <a:t> Using NHRI or ombudspersons </a:t>
          </a:r>
          <a:r>
            <a:rPr lang="en-US" sz="1700" kern="1200" dirty="0">
              <a:solidFill>
                <a:srgbClr val="000000"/>
              </a:solidFill>
              <a:latin typeface="Arial" panose="020B0604020202020204"/>
              <a:cs typeface="Calibri"/>
            </a:rPr>
            <a:t>complaint or investigatory powers</a:t>
          </a:r>
        </a:p>
      </dsp:txBody>
      <dsp:txXfrm>
        <a:off x="5375158" y="0"/>
        <a:ext cx="2557067" cy="1979991"/>
      </dsp:txXfrm>
    </dsp:sp>
    <dsp:sp modelId="{8A44F995-448E-405A-95B0-A8F679929022}">
      <dsp:nvSpPr>
        <dsp:cNvPr id="0" name=""/>
        <dsp:cNvSpPr/>
      </dsp:nvSpPr>
      <dsp:spPr>
        <a:xfrm>
          <a:off x="6406193" y="2227490"/>
          <a:ext cx="494997" cy="49499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0B50F9-684F-4E9C-89FD-270AE5676D4E}">
      <dsp:nvSpPr>
        <dsp:cNvPr id="0" name=""/>
        <dsp:cNvSpPr/>
      </dsp:nvSpPr>
      <dsp:spPr>
        <a:xfrm>
          <a:off x="8060079" y="2969986"/>
          <a:ext cx="2557067" cy="1979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rtl="0">
            <a:lnSpc>
              <a:spcPct val="90000"/>
            </a:lnSpc>
            <a:spcBef>
              <a:spcPct val="0"/>
            </a:spcBef>
            <a:spcAft>
              <a:spcPct val="35000"/>
            </a:spcAft>
            <a:buNone/>
          </a:pPr>
          <a:r>
            <a:rPr lang="en-US" sz="1700" kern="1200" dirty="0">
              <a:latin typeface="Arial" panose="020B0604020202020204"/>
            </a:rPr>
            <a:t>Court action &amp; appealing CHS decisions</a:t>
          </a:r>
        </a:p>
      </dsp:txBody>
      <dsp:txXfrm>
        <a:off x="8060079" y="2969986"/>
        <a:ext cx="2557067" cy="1979991"/>
      </dsp:txXfrm>
    </dsp:sp>
    <dsp:sp modelId="{7D0492AA-1135-4A53-AB16-0D19E8C8E7B5}">
      <dsp:nvSpPr>
        <dsp:cNvPr id="0" name=""/>
        <dsp:cNvSpPr/>
      </dsp:nvSpPr>
      <dsp:spPr>
        <a:xfrm>
          <a:off x="9091114" y="2227490"/>
          <a:ext cx="494997" cy="49499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5345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023092" y="0"/>
            <a:ext cx="3077739" cy="453451"/>
          </a:xfrm>
          <a:prstGeom prst="rect">
            <a:avLst/>
          </a:prstGeom>
        </p:spPr>
        <p:txBody>
          <a:bodyPr vert="horz" lIns="91440" tIns="45720" rIns="91440" bIns="45720" rtlCol="0"/>
          <a:lstStyle>
            <a:lvl1pPr algn="r">
              <a:defRPr sz="1200"/>
            </a:lvl1pPr>
          </a:lstStyle>
          <a:p>
            <a:fld id="{452475B5-0983-4E28-B64A-B23DF84C003E}" type="datetimeFigureOut">
              <a:rPr lang="en-GB" smtClean="0"/>
              <a:t>15/11/2024</a:t>
            </a:fld>
            <a:endParaRPr lang="en-GB"/>
          </a:p>
        </p:txBody>
      </p:sp>
      <p:sp>
        <p:nvSpPr>
          <p:cNvPr id="4" name="Slide Image Placeholder 3"/>
          <p:cNvSpPr>
            <a:spLocks noGrp="1" noRot="1" noChangeAspect="1"/>
          </p:cNvSpPr>
          <p:nvPr>
            <p:ph type="sldImg" idx="2"/>
          </p:nvPr>
        </p:nvSpPr>
        <p:spPr>
          <a:xfrm>
            <a:off x="839788" y="1130300"/>
            <a:ext cx="5422900" cy="30495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10248" y="4349363"/>
            <a:ext cx="5681980" cy="355857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584188"/>
            <a:ext cx="3077739" cy="4534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23092" y="8584188"/>
            <a:ext cx="3077739" cy="453450"/>
          </a:xfrm>
          <a:prstGeom prst="rect">
            <a:avLst/>
          </a:prstGeom>
        </p:spPr>
        <p:txBody>
          <a:bodyPr vert="horz" lIns="91440" tIns="45720" rIns="91440" bIns="45720" rtlCol="0" anchor="b"/>
          <a:lstStyle>
            <a:lvl1pPr algn="r">
              <a:defRPr sz="1200"/>
            </a:lvl1pPr>
          </a:lstStyle>
          <a:p>
            <a:fld id="{5B91EF7B-EDAE-4754-AF98-58E20D77E250}" type="slidenum">
              <a:rPr lang="en-GB" smtClean="0"/>
              <a:t>‹#›</a:t>
            </a:fld>
            <a:endParaRPr lang="en-GB"/>
          </a:p>
        </p:txBody>
      </p:sp>
    </p:spTree>
    <p:extLst>
      <p:ext uri="{BB962C8B-B14F-4D97-AF65-F5344CB8AC3E}">
        <p14:creationId xmlns:p14="http://schemas.microsoft.com/office/powerpoint/2010/main" val="3589180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Importantly though, guidance also tells us that in addition to thinking about the ‘routes to remedy’ or the processes that someone might use when their rights are violated, we should also be considering the critical elements or provisions that help a child get to these routes in the first place, and then make their way through them safely. This might include good rights education, independent advocacy, legal aid, legal advice, child friendly lawyers, and so on. </a:t>
            </a:r>
          </a:p>
          <a:p>
            <a:endParaRPr lang="en-US" dirty="0"/>
          </a:p>
          <a:p>
            <a:r>
              <a:rPr lang="en-US" dirty="0"/>
              <a:t>NHRI (national human rights institutions)</a:t>
            </a:r>
          </a:p>
          <a:p>
            <a:pPr>
              <a:buFont typeface="Courier New" panose="02070309020205020404" pitchFamily="49" charset="0"/>
              <a:buChar char="o"/>
            </a:pPr>
            <a:r>
              <a:rPr lang="en-GB" dirty="0"/>
              <a:t>Children and Young People’s Commissioner Scotland</a:t>
            </a:r>
          </a:p>
          <a:p>
            <a:pPr>
              <a:buFont typeface="Courier New" panose="02070309020205020404" pitchFamily="49" charset="0"/>
              <a:buChar char="o"/>
            </a:pPr>
            <a:r>
              <a:rPr lang="en-GB" dirty="0"/>
              <a:t>Scottish Human Rights Commission </a:t>
            </a:r>
          </a:p>
          <a:p>
            <a:endParaRPr lang="en-GB" baseline="0"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r>
              <a:rPr lang="en-GB" dirty="0"/>
              <a:t>Scottish Public Service Ombudsman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a:t>Appealling</a:t>
            </a:r>
            <a:r>
              <a:rPr lang="en-GB" dirty="0"/>
              <a:t> CHS decisions</a:t>
            </a:r>
          </a:p>
          <a:p>
            <a:endParaRPr lang="en-GB" baseline="0" dirty="0">
              <a:cs typeface="Calibri"/>
            </a:endParaRPr>
          </a:p>
        </p:txBody>
      </p:sp>
      <p:sp>
        <p:nvSpPr>
          <p:cNvPr id="4" name="Slide Number Placeholder 3"/>
          <p:cNvSpPr>
            <a:spLocks noGrp="1"/>
          </p:cNvSpPr>
          <p:nvPr>
            <p:ph type="sldNum" sz="quarter" idx="10"/>
          </p:nvPr>
        </p:nvSpPr>
        <p:spPr/>
        <p:txBody>
          <a:bodyPr/>
          <a:lstStyle/>
          <a:p>
            <a:fld id="{5B91EF7B-EDAE-4754-AF98-58E20D77E250}" type="slidenum">
              <a:rPr lang="en-GB" smtClean="0"/>
              <a:t>3</a:t>
            </a:fld>
            <a:endParaRPr lang="en-GB"/>
          </a:p>
        </p:txBody>
      </p:sp>
    </p:spTree>
    <p:extLst>
      <p:ext uri="{BB962C8B-B14F-4D97-AF65-F5344CB8AC3E}">
        <p14:creationId xmlns:p14="http://schemas.microsoft.com/office/powerpoint/2010/main" val="2525424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1683598"/>
            <a:ext cx="10058400" cy="2641513"/>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809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ing">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1505233"/>
            <a:ext cx="3200400" cy="4703161"/>
          </a:xfrm>
        </p:spPr>
        <p:txBody>
          <a:bodyPr anchor="t">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1505233"/>
            <a:ext cx="6491796" cy="47031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Logo, company name&#10;&#10;Description automatically generated">
            <a:extLst>
              <a:ext uri="{FF2B5EF4-FFF2-40B4-BE49-F238E27FC236}">
                <a16:creationId xmlns:a16="http://schemas.microsoft.com/office/drawing/2014/main" id="{A9FAF4DF-0479-4D3D-AA51-B0E7ED8050A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719752" y="154337"/>
            <a:ext cx="1282856" cy="1350897"/>
          </a:xfrm>
          <a:prstGeom prst="rect">
            <a:avLst/>
          </a:prstGeom>
        </p:spPr>
      </p:pic>
    </p:spTree>
    <p:extLst>
      <p:ext uri="{BB962C8B-B14F-4D97-AF65-F5344CB8AC3E}">
        <p14:creationId xmlns:p14="http://schemas.microsoft.com/office/powerpoint/2010/main" val="320213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9580245" cy="1450757"/>
          </a:xfr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14272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958977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4911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59970"/>
            <a:ext cx="9555924"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120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9494520" cy="1450757"/>
          </a:xfrm>
        </p:spPr>
        <p:txBody>
          <a:bodyPr/>
          <a:lstStyle/>
          <a:p>
            <a:r>
              <a:rPr lang="en-US"/>
              <a:t>Click to edit Master title style</a:t>
            </a:r>
            <a:endParaRPr lang="en-US" dirty="0"/>
          </a:p>
        </p:txBody>
      </p:sp>
    </p:spTree>
    <p:extLst>
      <p:ext uri="{BB962C8B-B14F-4D97-AF65-F5344CB8AC3E}">
        <p14:creationId xmlns:p14="http://schemas.microsoft.com/office/powerpoint/2010/main" val="342289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descr="Logo, company name&#10;&#10;Description automatically generated">
            <a:extLst>
              <a:ext uri="{FF2B5EF4-FFF2-40B4-BE49-F238E27FC236}">
                <a16:creationId xmlns:a16="http://schemas.microsoft.com/office/drawing/2014/main" id="{02CE919F-6F3C-4AF6-9AA5-6E9E5430E19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719752" y="154337"/>
            <a:ext cx="1282856" cy="1350897"/>
          </a:xfrm>
          <a:prstGeom prst="rect">
            <a:avLst/>
          </a:prstGeom>
        </p:spPr>
      </p:pic>
    </p:spTree>
    <p:extLst>
      <p:ext uri="{BB962C8B-B14F-4D97-AF65-F5344CB8AC3E}">
        <p14:creationId xmlns:p14="http://schemas.microsoft.com/office/powerpoint/2010/main" val="2214796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pic>
        <p:nvPicPr>
          <p:cNvPr id="12" name="Picture 11" descr="Logo, company name&#10;&#10;Description automatically generated">
            <a:extLst>
              <a:ext uri="{FF2B5EF4-FFF2-40B4-BE49-F238E27FC236}">
                <a16:creationId xmlns:a16="http://schemas.microsoft.com/office/drawing/2014/main" id="{360F3CE7-BF5F-4C43-A283-FC2BE71FB3FB}"/>
              </a:ext>
            </a:extLst>
          </p:cNvPr>
          <p:cNvPicPr>
            <a:picLocks noChangeAspect="1"/>
          </p:cNvPicPr>
          <p:nvPr userDrawn="1"/>
        </p:nvPicPr>
        <p:blipFill>
          <a:blip r:embed="rId9" cstate="hqprint">
            <a:extLst>
              <a:ext uri="{28A0092B-C50C-407E-A947-70E740481C1C}">
                <a14:useLocalDpi xmlns:a14="http://schemas.microsoft.com/office/drawing/2010/main" val="0"/>
              </a:ext>
            </a:extLst>
          </a:blip>
          <a:stretch>
            <a:fillRect/>
          </a:stretch>
        </p:blipFill>
        <p:spPr>
          <a:xfrm>
            <a:off x="10719752" y="154337"/>
            <a:ext cx="1282856" cy="1350897"/>
          </a:xfrm>
          <a:prstGeom prst="rect">
            <a:avLst/>
          </a:prstGeom>
        </p:spPr>
      </p:pic>
    </p:spTree>
    <p:extLst>
      <p:ext uri="{BB962C8B-B14F-4D97-AF65-F5344CB8AC3E}">
        <p14:creationId xmlns:p14="http://schemas.microsoft.com/office/powerpoint/2010/main" val="3611793143"/>
      </p:ext>
    </p:extLst>
  </p:cSld>
  <p:clrMap bg1="lt1" tx1="dk1" bg2="lt2" tx2="dk2" accent1="accent1" accent2="accent2" accent3="accent3" accent4="accent4" accent5="accent5" accent6="accent6" hlink="hlink" folHlink="folHlink"/>
  <p:sldLayoutIdLst>
    <p:sldLayoutId id="2147483685" r:id="rId1"/>
    <p:sldLayoutId id="2147483692" r:id="rId2"/>
    <p:sldLayoutId id="2147483686" r:id="rId3"/>
    <p:sldLayoutId id="2147483688" r:id="rId4"/>
    <p:sldLayoutId id="2147483689" r:id="rId5"/>
    <p:sldLayoutId id="2147483690" r:id="rId6"/>
    <p:sldLayoutId id="2147483691" r:id="rId7"/>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C697B-8A0E-E296-3079-FD7E5C1CA6DD}"/>
              </a:ext>
            </a:extLst>
          </p:cNvPr>
          <p:cNvSpPr>
            <a:spLocks noGrp="1"/>
          </p:cNvSpPr>
          <p:nvPr>
            <p:ph type="ctrTitle"/>
          </p:nvPr>
        </p:nvSpPr>
        <p:spPr/>
        <p:txBody>
          <a:bodyPr>
            <a:normAutofit/>
          </a:bodyPr>
          <a:lstStyle/>
          <a:p>
            <a:r>
              <a:rPr lang="en-GB" dirty="0"/>
              <a:t>Overcoming barriers to sibling contact</a:t>
            </a:r>
          </a:p>
        </p:txBody>
      </p:sp>
      <p:sp>
        <p:nvSpPr>
          <p:cNvPr id="3" name="Subtitle 2">
            <a:extLst>
              <a:ext uri="{FF2B5EF4-FFF2-40B4-BE49-F238E27FC236}">
                <a16:creationId xmlns:a16="http://schemas.microsoft.com/office/drawing/2014/main" id="{7951D773-8480-53B8-8780-A622816D9308}"/>
              </a:ext>
            </a:extLst>
          </p:cNvPr>
          <p:cNvSpPr>
            <a:spLocks noGrp="1"/>
          </p:cNvSpPr>
          <p:nvPr>
            <p:ph type="subTitle" idx="1"/>
          </p:nvPr>
        </p:nvSpPr>
        <p:spPr>
          <a:xfrm>
            <a:off x="1266305" y="4808911"/>
            <a:ext cx="10058400" cy="1143000"/>
          </a:xfrm>
        </p:spPr>
        <p:txBody>
          <a:bodyPr>
            <a:normAutofit/>
          </a:bodyPr>
          <a:lstStyle/>
          <a:p>
            <a:r>
              <a:rPr lang="en-GB" sz="4000" dirty="0"/>
              <a:t>Claire Lightowler</a:t>
            </a:r>
          </a:p>
        </p:txBody>
      </p:sp>
    </p:spTree>
    <p:extLst>
      <p:ext uri="{BB962C8B-B14F-4D97-AF65-F5344CB8AC3E}">
        <p14:creationId xmlns:p14="http://schemas.microsoft.com/office/powerpoint/2010/main" val="3965577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4A2E9F-B2DC-D936-14B7-84F1F442B180}"/>
              </a:ext>
            </a:extLst>
          </p:cNvPr>
          <p:cNvSpPr>
            <a:spLocks noGrp="1"/>
          </p:cNvSpPr>
          <p:nvPr>
            <p:ph idx="1"/>
          </p:nvPr>
        </p:nvSpPr>
        <p:spPr>
          <a:xfrm>
            <a:off x="519545" y="1683327"/>
            <a:ext cx="11346873" cy="4185767"/>
          </a:xfrm>
        </p:spPr>
        <p:txBody>
          <a:bodyPr>
            <a:normAutofit/>
          </a:bodyPr>
          <a:lstStyle/>
          <a:p>
            <a:pPr marL="457200" indent="-457200">
              <a:buFont typeface="+mj-lt"/>
              <a:buAutoNum type="arabicPeriod"/>
            </a:pPr>
            <a:r>
              <a:rPr lang="en-GB" sz="4400" dirty="0"/>
              <a:t> What are the barriers to sibling contact?</a:t>
            </a:r>
          </a:p>
          <a:p>
            <a:pPr marL="457200" indent="-457200">
              <a:buFont typeface="+mj-lt"/>
              <a:buAutoNum type="arabicPeriod"/>
            </a:pPr>
            <a:r>
              <a:rPr lang="en-GB" sz="4400" dirty="0"/>
              <a:t> How do we overcome the barriers?</a:t>
            </a:r>
          </a:p>
          <a:p>
            <a:pPr marL="457200" indent="-457200">
              <a:buFont typeface="+mj-lt"/>
              <a:buAutoNum type="arabicPeriod"/>
            </a:pPr>
            <a:r>
              <a:rPr lang="en-GB" sz="4400" dirty="0"/>
              <a:t> How can we support children when rights to sibling contact are not respected?</a:t>
            </a:r>
          </a:p>
        </p:txBody>
      </p:sp>
      <p:sp>
        <p:nvSpPr>
          <p:cNvPr id="4" name="Content Placeholder 2">
            <a:extLst>
              <a:ext uri="{FF2B5EF4-FFF2-40B4-BE49-F238E27FC236}">
                <a16:creationId xmlns:a16="http://schemas.microsoft.com/office/drawing/2014/main" id="{9B9DE89C-AB2D-9FC9-948C-D9B3F4CADCA4}"/>
              </a:ext>
            </a:extLst>
          </p:cNvPr>
          <p:cNvSpPr txBox="1">
            <a:spLocks/>
          </p:cNvSpPr>
          <p:nvPr/>
        </p:nvSpPr>
        <p:spPr>
          <a:xfrm>
            <a:off x="519544" y="670251"/>
            <a:ext cx="11346873" cy="637309"/>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GB" sz="4400" dirty="0">
                <a:solidFill>
                  <a:schemeClr val="tx2"/>
                </a:solidFill>
              </a:rPr>
              <a:t>Discussion topics</a:t>
            </a:r>
          </a:p>
        </p:txBody>
      </p:sp>
    </p:spTree>
    <p:extLst>
      <p:ext uri="{BB962C8B-B14F-4D97-AF65-F5344CB8AC3E}">
        <p14:creationId xmlns:p14="http://schemas.microsoft.com/office/powerpoint/2010/main" val="2099616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3AECD1F-01FB-9556-50C4-EB7D7F3E6CBD}"/>
              </a:ext>
            </a:extLst>
          </p:cNvPr>
          <p:cNvSpPr>
            <a:spLocks noGrp="1"/>
          </p:cNvSpPr>
          <p:nvPr>
            <p:ph type="title"/>
          </p:nvPr>
        </p:nvSpPr>
        <p:spPr>
          <a:xfrm>
            <a:off x="1974915" y="135447"/>
            <a:ext cx="8528439" cy="1450757"/>
          </a:xfrm>
        </p:spPr>
        <p:txBody>
          <a:bodyPr/>
          <a:lstStyle/>
          <a:p>
            <a:pPr algn="ctr"/>
            <a:r>
              <a:rPr lang="en-GB" dirty="0"/>
              <a:t>Remedies</a:t>
            </a:r>
            <a:endParaRPr lang="en-US" dirty="0"/>
          </a:p>
        </p:txBody>
      </p:sp>
      <p:graphicFrame>
        <p:nvGraphicFramePr>
          <p:cNvPr id="4" name="Content Placeholder 3">
            <a:extLst>
              <a:ext uri="{FF2B5EF4-FFF2-40B4-BE49-F238E27FC236}">
                <a16:creationId xmlns:a16="http://schemas.microsoft.com/office/drawing/2014/main" id="{7915CE49-F425-0EF1-1CE0-8139FDA7DE8E}"/>
              </a:ext>
            </a:extLst>
          </p:cNvPr>
          <p:cNvGraphicFramePr>
            <a:graphicFrameLocks noGrp="1"/>
          </p:cNvGraphicFramePr>
          <p:nvPr>
            <p:ph idx="1"/>
            <p:extLst>
              <p:ext uri="{D42A27DB-BD31-4B8C-83A1-F6EECF244321}">
                <p14:modId xmlns:p14="http://schemas.microsoft.com/office/powerpoint/2010/main" val="117003400"/>
              </p:ext>
            </p:extLst>
          </p:nvPr>
        </p:nvGraphicFramePr>
        <p:xfrm>
          <a:off x="334962" y="1446753"/>
          <a:ext cx="11802738" cy="49499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45" name="TextBox 744">
            <a:extLst>
              <a:ext uri="{FF2B5EF4-FFF2-40B4-BE49-F238E27FC236}">
                <a16:creationId xmlns:a16="http://schemas.microsoft.com/office/drawing/2014/main" id="{6675DC34-8600-968F-633A-B02C55AD3D6B}"/>
              </a:ext>
            </a:extLst>
          </p:cNvPr>
          <p:cNvSpPr txBox="1"/>
          <p:nvPr/>
        </p:nvSpPr>
        <p:spPr>
          <a:xfrm>
            <a:off x="120099" y="4648078"/>
            <a:ext cx="166737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0070C0"/>
                </a:solidFill>
                <a:cs typeface="Arial"/>
              </a:rPr>
              <a:t>Rights education</a:t>
            </a:r>
          </a:p>
        </p:txBody>
      </p:sp>
      <p:sp>
        <p:nvSpPr>
          <p:cNvPr id="746" name="TextBox 745">
            <a:extLst>
              <a:ext uri="{FF2B5EF4-FFF2-40B4-BE49-F238E27FC236}">
                <a16:creationId xmlns:a16="http://schemas.microsoft.com/office/drawing/2014/main" id="{9F8B2C47-D5B9-6986-5B33-B70A335278BF}"/>
              </a:ext>
            </a:extLst>
          </p:cNvPr>
          <p:cNvSpPr txBox="1"/>
          <p:nvPr/>
        </p:nvSpPr>
        <p:spPr>
          <a:xfrm>
            <a:off x="3300034" y="2103980"/>
            <a:ext cx="1806862"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0070C0"/>
                </a:solidFill>
                <a:cs typeface="Arial"/>
              </a:rPr>
              <a:t>Independent Advocacy and advice giving</a:t>
            </a:r>
          </a:p>
        </p:txBody>
      </p:sp>
      <p:sp>
        <p:nvSpPr>
          <p:cNvPr id="779" name="TextBox 778">
            <a:extLst>
              <a:ext uri="{FF2B5EF4-FFF2-40B4-BE49-F238E27FC236}">
                <a16:creationId xmlns:a16="http://schemas.microsoft.com/office/drawing/2014/main" id="{567558BE-DD91-C52F-A59D-59D3803EF3C4}"/>
              </a:ext>
            </a:extLst>
          </p:cNvPr>
          <p:cNvSpPr txBox="1"/>
          <p:nvPr/>
        </p:nvSpPr>
        <p:spPr>
          <a:xfrm>
            <a:off x="6372613" y="5164269"/>
            <a:ext cx="169669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0070C0"/>
                </a:solidFill>
                <a:cs typeface="Arial"/>
              </a:rPr>
              <a:t>Childfriendly lawyers</a:t>
            </a:r>
          </a:p>
        </p:txBody>
      </p:sp>
      <p:sp>
        <p:nvSpPr>
          <p:cNvPr id="780" name="TextBox 779">
            <a:extLst>
              <a:ext uri="{FF2B5EF4-FFF2-40B4-BE49-F238E27FC236}">
                <a16:creationId xmlns:a16="http://schemas.microsoft.com/office/drawing/2014/main" id="{BEE09DBB-9036-2943-BAB3-0A1F9DF5C71C}"/>
              </a:ext>
            </a:extLst>
          </p:cNvPr>
          <p:cNvSpPr txBox="1"/>
          <p:nvPr/>
        </p:nvSpPr>
        <p:spPr>
          <a:xfrm>
            <a:off x="8806097" y="2386657"/>
            <a:ext cx="169669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0070C0"/>
                </a:solidFill>
                <a:cs typeface="Arial"/>
              </a:rPr>
              <a:t>Legal aid</a:t>
            </a:r>
          </a:p>
        </p:txBody>
      </p:sp>
      <p:sp>
        <p:nvSpPr>
          <p:cNvPr id="781" name="TextBox 780">
            <a:extLst>
              <a:ext uri="{FF2B5EF4-FFF2-40B4-BE49-F238E27FC236}">
                <a16:creationId xmlns:a16="http://schemas.microsoft.com/office/drawing/2014/main" id="{DCC0395E-9FF0-ADD7-8547-F5CAFB3F7911}"/>
              </a:ext>
            </a:extLst>
          </p:cNvPr>
          <p:cNvSpPr txBox="1"/>
          <p:nvPr/>
        </p:nvSpPr>
        <p:spPr>
          <a:xfrm>
            <a:off x="1803725" y="5164270"/>
            <a:ext cx="185276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0070C0"/>
                </a:solidFill>
                <a:cs typeface="Arial"/>
              </a:rPr>
              <a:t>Information on how to access justice</a:t>
            </a:r>
          </a:p>
        </p:txBody>
      </p:sp>
    </p:spTree>
    <p:extLst>
      <p:ext uri="{BB962C8B-B14F-4D97-AF65-F5344CB8AC3E}">
        <p14:creationId xmlns:p14="http://schemas.microsoft.com/office/powerpoint/2010/main" val="201644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4A2E9F-B2DC-D936-14B7-84F1F442B180}"/>
              </a:ext>
            </a:extLst>
          </p:cNvPr>
          <p:cNvSpPr>
            <a:spLocks noGrp="1"/>
          </p:cNvSpPr>
          <p:nvPr>
            <p:ph idx="1"/>
          </p:nvPr>
        </p:nvSpPr>
        <p:spPr>
          <a:xfrm>
            <a:off x="519545" y="1683327"/>
            <a:ext cx="11346873" cy="4185767"/>
          </a:xfrm>
        </p:spPr>
        <p:txBody>
          <a:bodyPr>
            <a:normAutofit/>
          </a:bodyPr>
          <a:lstStyle/>
          <a:p>
            <a:pPr marL="457200" indent="-457200">
              <a:buFont typeface="+mj-lt"/>
              <a:buAutoNum type="arabicPeriod"/>
            </a:pPr>
            <a:r>
              <a:rPr lang="en-GB" sz="4400" dirty="0"/>
              <a:t> What are the barriers to sibling contact?</a:t>
            </a:r>
          </a:p>
          <a:p>
            <a:pPr marL="457200" indent="-457200">
              <a:buFont typeface="+mj-lt"/>
              <a:buAutoNum type="arabicPeriod"/>
            </a:pPr>
            <a:r>
              <a:rPr lang="en-GB" sz="4400" dirty="0"/>
              <a:t> How do we overcome the barriers?</a:t>
            </a:r>
          </a:p>
          <a:p>
            <a:pPr marL="457200" indent="-457200">
              <a:buFont typeface="+mj-lt"/>
              <a:buAutoNum type="arabicPeriod"/>
            </a:pPr>
            <a:r>
              <a:rPr lang="en-GB" sz="4400" dirty="0"/>
              <a:t> How can we support children when rights to sibling contact are not respected?</a:t>
            </a:r>
          </a:p>
        </p:txBody>
      </p:sp>
      <p:sp>
        <p:nvSpPr>
          <p:cNvPr id="2" name="Content Placeholder 2">
            <a:extLst>
              <a:ext uri="{FF2B5EF4-FFF2-40B4-BE49-F238E27FC236}">
                <a16:creationId xmlns:a16="http://schemas.microsoft.com/office/drawing/2014/main" id="{D2878CD1-0743-503C-2D61-6E32675F3F2A}"/>
              </a:ext>
            </a:extLst>
          </p:cNvPr>
          <p:cNvSpPr txBox="1">
            <a:spLocks/>
          </p:cNvSpPr>
          <p:nvPr/>
        </p:nvSpPr>
        <p:spPr>
          <a:xfrm>
            <a:off x="519544" y="670251"/>
            <a:ext cx="11346873" cy="637309"/>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GB" sz="4400" dirty="0">
                <a:solidFill>
                  <a:schemeClr val="tx2"/>
                </a:solidFill>
              </a:rPr>
              <a:t>Discussion topics</a:t>
            </a:r>
          </a:p>
        </p:txBody>
      </p:sp>
    </p:spTree>
    <p:extLst>
      <p:ext uri="{BB962C8B-B14F-4D97-AF65-F5344CB8AC3E}">
        <p14:creationId xmlns:p14="http://schemas.microsoft.com/office/powerpoint/2010/main" val="3255967574"/>
      </p:ext>
    </p:extLst>
  </p:cSld>
  <p:clrMapOvr>
    <a:masterClrMapping/>
  </p:clrMapOvr>
</p:sld>
</file>

<file path=ppt/theme/theme1.xml><?xml version="1.0" encoding="utf-8"?>
<a:theme xmlns:a="http://schemas.openxmlformats.org/drawingml/2006/main" name="Retrospect">
  <a:themeElements>
    <a:clrScheme name="Custom 4">
      <a:dk1>
        <a:sysClr val="windowText" lastClr="000000"/>
      </a:dk1>
      <a:lt1>
        <a:sysClr val="window" lastClr="FFFFFF"/>
      </a:lt1>
      <a:dk2>
        <a:srgbClr val="9C2383"/>
      </a:dk2>
      <a:lt2>
        <a:srgbClr val="FFFFFF"/>
      </a:lt2>
      <a:accent1>
        <a:srgbClr val="9C2383"/>
      </a:accent1>
      <a:accent2>
        <a:srgbClr val="2181BA"/>
      </a:accent2>
      <a:accent3>
        <a:srgbClr val="1BAC66"/>
      </a:accent3>
      <a:accent4>
        <a:srgbClr val="2181BA"/>
      </a:accent4>
      <a:accent5>
        <a:srgbClr val="5B9BD5"/>
      </a:accent5>
      <a:accent6>
        <a:srgbClr val="2181BA"/>
      </a:accent6>
      <a:hlink>
        <a:srgbClr val="2181BA"/>
      </a:hlink>
      <a:folHlink>
        <a:srgbClr val="2181B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1" id="{2260DC0F-0E80-49CF-8C92-BB5B689CA496}" vid="{9BE8D01C-70E0-43F7-A15B-816F7487EC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C077B4B22E2D14C936E89B2C0BFEB10" ma:contentTypeVersion="8" ma:contentTypeDescription="Create a new document." ma:contentTypeScope="" ma:versionID="0e26e32ebfddd696eb6bf4ea11a328a9">
  <xsd:schema xmlns:xsd="http://www.w3.org/2001/XMLSchema" xmlns:xs="http://www.w3.org/2001/XMLSchema" xmlns:p="http://schemas.microsoft.com/office/2006/metadata/properties" xmlns:ns2="0593d9a6-a811-4e68-ab4a-57ad348a262b" xmlns:ns3="9a476c34-8117-48ea-961e-96c5548816e9" targetNamespace="http://schemas.microsoft.com/office/2006/metadata/properties" ma:root="true" ma:fieldsID="be170110c8b0566827a95dcbab353271" ns2:_="" ns3:_="">
    <xsd:import namespace="0593d9a6-a811-4e68-ab4a-57ad348a262b"/>
    <xsd:import namespace="9a476c34-8117-48ea-961e-96c5548816e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SearchPropertie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93d9a6-a811-4e68-ab4a-57ad348a26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476c34-8117-48ea-961e-96c5548816e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AEB80A6-80E7-4E31-A1B7-E387A8174100}">
  <ds:schemaRefs>
    <ds:schemaRef ds:uri="http://schemas.microsoft.com/sharepoint/v3/contenttype/forms"/>
  </ds:schemaRefs>
</ds:datastoreItem>
</file>

<file path=customXml/itemProps2.xml><?xml version="1.0" encoding="utf-8"?>
<ds:datastoreItem xmlns:ds="http://schemas.openxmlformats.org/officeDocument/2006/customXml" ds:itemID="{F1BEE15E-1E86-4E3F-A7B7-A015F754F1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93d9a6-a811-4e68-ab4a-57ad348a262b"/>
    <ds:schemaRef ds:uri="9a476c34-8117-48ea-961e-96c554881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A413D4-0195-4436-9DB8-DAF6188C26D2}">
  <ds:schemaRefs>
    <ds:schemaRef ds:uri="9a476c34-8117-48ea-961e-96c5548816e9"/>
    <ds:schemaRef ds:uri="http://purl.org/dc/terms/"/>
    <ds:schemaRef ds:uri="http://schemas.openxmlformats.org/package/2006/metadata/core-properties"/>
    <ds:schemaRef ds:uri="0593d9a6-a811-4e68-ab4a-57ad348a262b"/>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2280</TotalTime>
  <Words>228</Words>
  <Application>Microsoft Office PowerPoint</Application>
  <PresentationFormat>Widescreen</PresentationFormat>
  <Paragraphs>30</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Courier New</vt:lpstr>
      <vt:lpstr>Retrospect</vt:lpstr>
      <vt:lpstr>Overcoming barriers to sibling contact</vt:lpstr>
      <vt:lpstr>PowerPoint Presentation</vt:lpstr>
      <vt:lpstr>Remedies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Law Training</dc:title>
  <dc:creator>Catriona Phillips</dc:creator>
  <cp:lastModifiedBy>Maryanne McIntyre</cp:lastModifiedBy>
  <cp:revision>620</cp:revision>
  <cp:lastPrinted>2023-04-18T08:41:32Z</cp:lastPrinted>
  <dcterms:created xsi:type="dcterms:W3CDTF">2021-03-09T16:38:04Z</dcterms:created>
  <dcterms:modified xsi:type="dcterms:W3CDTF">2024-11-15T11:19:12Z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0x010100CC077B4B22E2D14C936E89B2C0BFEB10</vt:lpwstr>
  </property>
</Properties>
</file>